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3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304" r:id="rId21"/>
    <p:sldId id="305" r:id="rId22"/>
    <p:sldId id="306" r:id="rId23"/>
    <p:sldId id="308" r:id="rId24"/>
    <p:sldId id="309" r:id="rId25"/>
    <p:sldId id="310" r:id="rId26"/>
    <p:sldId id="311"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312" r:id="rId43"/>
    <p:sldId id="314" r:id="rId44"/>
    <p:sldId id="313" r:id="rId45"/>
    <p:sldId id="315" r:id="rId46"/>
    <p:sldId id="290" r:id="rId47"/>
    <p:sldId id="316" r:id="rId48"/>
    <p:sldId id="319" r:id="rId49"/>
    <p:sldId id="291" r:id="rId50"/>
    <p:sldId id="317" r:id="rId51"/>
    <p:sldId id="292" r:id="rId52"/>
    <p:sldId id="293" r:id="rId53"/>
    <p:sldId id="323" r:id="rId54"/>
    <p:sldId id="322" r:id="rId55"/>
    <p:sldId id="318" r:id="rId56"/>
    <p:sldId id="294" r:id="rId57"/>
    <p:sldId id="295" r:id="rId58"/>
    <p:sldId id="321" r:id="rId59"/>
    <p:sldId id="320" r:id="rId60"/>
    <p:sldId id="296" r:id="rId61"/>
    <p:sldId id="297" r:id="rId62"/>
    <p:sldId id="298" r:id="rId63"/>
    <p:sldId id="299" r:id="rId64"/>
    <p:sldId id="300" r:id="rId65"/>
    <p:sldId id="301" r:id="rId66"/>
    <p:sldId id="302" r:id="rId67"/>
    <p:sldId id="303"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26" y="2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3.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5DF06-0C6A-46C1-B2AA-DE48EC9F4FEC}" type="datetimeFigureOut">
              <a:rPr lang="en-AU" smtClean="0"/>
              <a:pPr/>
              <a:t>24/08/2021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47291D-9EC5-4EE6-921B-2DA2E59D0AEC}" type="slidenum">
              <a:rPr lang="en-AU" smtClean="0"/>
              <a:pPr/>
              <a:t>‹#›</a:t>
            </a:fld>
            <a:endParaRPr lang="en-AU"/>
          </a:p>
        </p:txBody>
      </p:sp>
    </p:spTree>
    <p:extLst>
      <p:ext uri="{BB962C8B-B14F-4D97-AF65-F5344CB8AC3E}">
        <p14:creationId xmlns:p14="http://schemas.microsoft.com/office/powerpoint/2010/main" val="215171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FD0C752-327A-4365-AE44-EB66C2705670}" type="slidenum">
              <a:rPr lang="en-US" altLang="en-US" smtClean="0"/>
              <a:pPr>
                <a:spcBef>
                  <a:spcPct val="0"/>
                </a:spcBef>
              </a:pPr>
              <a:t>1</a:t>
            </a:fld>
            <a:endParaRPr lang="en-US" altLang="en-US"/>
          </a:p>
        </p:txBody>
      </p:sp>
    </p:spTree>
    <p:extLst>
      <p:ext uri="{BB962C8B-B14F-4D97-AF65-F5344CB8AC3E}">
        <p14:creationId xmlns:p14="http://schemas.microsoft.com/office/powerpoint/2010/main" val="3900308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05130EB-FA1A-4381-8EBB-849B2A3C9D32}" type="slidenum">
              <a:rPr lang="en-US" altLang="en-US" smtClean="0"/>
              <a:pPr>
                <a:spcBef>
                  <a:spcPct val="0"/>
                </a:spcBef>
              </a:pPr>
              <a:t>10</a:t>
            </a:fld>
            <a:endParaRPr lang="en-US" altLang="en-US"/>
          </a:p>
        </p:txBody>
      </p:sp>
    </p:spTree>
    <p:extLst>
      <p:ext uri="{BB962C8B-B14F-4D97-AF65-F5344CB8AC3E}">
        <p14:creationId xmlns:p14="http://schemas.microsoft.com/office/powerpoint/2010/main" val="1680519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979ECB5-4D7B-4773-A335-A98343DAB235}" type="slidenum">
              <a:rPr lang="en-US" altLang="en-US" smtClean="0"/>
              <a:pPr>
                <a:spcBef>
                  <a:spcPct val="0"/>
                </a:spcBef>
              </a:pPr>
              <a:t>11</a:t>
            </a:fld>
            <a:endParaRPr lang="en-US" altLang="en-US"/>
          </a:p>
        </p:txBody>
      </p:sp>
    </p:spTree>
    <p:extLst>
      <p:ext uri="{BB962C8B-B14F-4D97-AF65-F5344CB8AC3E}">
        <p14:creationId xmlns:p14="http://schemas.microsoft.com/office/powerpoint/2010/main" val="203862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7DC7CC4-0B86-441D-952A-AAC6B8DB12D9}" type="slidenum">
              <a:rPr lang="en-US" altLang="en-US" smtClean="0"/>
              <a:pPr>
                <a:spcBef>
                  <a:spcPct val="0"/>
                </a:spcBef>
              </a:pPr>
              <a:t>12</a:t>
            </a:fld>
            <a:endParaRPr lang="en-US" altLang="en-US"/>
          </a:p>
        </p:txBody>
      </p:sp>
    </p:spTree>
    <p:extLst>
      <p:ext uri="{BB962C8B-B14F-4D97-AF65-F5344CB8AC3E}">
        <p14:creationId xmlns:p14="http://schemas.microsoft.com/office/powerpoint/2010/main" val="127355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37C1D62-B2D8-4C77-8089-0222E6DC4F85}" type="slidenum">
              <a:rPr lang="en-US" altLang="en-US" smtClean="0"/>
              <a:pPr>
                <a:spcBef>
                  <a:spcPct val="0"/>
                </a:spcBef>
              </a:pPr>
              <a:t>13</a:t>
            </a:fld>
            <a:endParaRPr lang="en-US" altLang="en-US"/>
          </a:p>
        </p:txBody>
      </p:sp>
    </p:spTree>
    <p:extLst>
      <p:ext uri="{BB962C8B-B14F-4D97-AF65-F5344CB8AC3E}">
        <p14:creationId xmlns:p14="http://schemas.microsoft.com/office/powerpoint/2010/main" val="1925801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7111E82-E2FE-42AF-863C-523750B42E1F}" type="slidenum">
              <a:rPr lang="en-US" altLang="en-US" smtClean="0"/>
              <a:pPr>
                <a:spcBef>
                  <a:spcPct val="0"/>
                </a:spcBef>
              </a:pPr>
              <a:t>14</a:t>
            </a:fld>
            <a:endParaRPr lang="en-US" altLang="en-US"/>
          </a:p>
        </p:txBody>
      </p:sp>
    </p:spTree>
    <p:extLst>
      <p:ext uri="{BB962C8B-B14F-4D97-AF65-F5344CB8AC3E}">
        <p14:creationId xmlns:p14="http://schemas.microsoft.com/office/powerpoint/2010/main" val="3215318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BCBE4D4-5BEA-4C05-884F-2C17FEEB2B8F}" type="slidenum">
              <a:rPr lang="en-US" altLang="en-US" smtClean="0"/>
              <a:pPr>
                <a:spcBef>
                  <a:spcPct val="0"/>
                </a:spcBef>
              </a:pPr>
              <a:t>15</a:t>
            </a:fld>
            <a:endParaRPr lang="en-US" altLang="en-US"/>
          </a:p>
        </p:txBody>
      </p:sp>
    </p:spTree>
    <p:extLst>
      <p:ext uri="{BB962C8B-B14F-4D97-AF65-F5344CB8AC3E}">
        <p14:creationId xmlns:p14="http://schemas.microsoft.com/office/powerpoint/2010/main" val="4030361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You could also teach this using the contact process: details are given in the textbook, Chapter 9 under Maximising yield.</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42DE9A6-E81D-436A-85EA-69407F051C21}" type="slidenum">
              <a:rPr lang="en-US" altLang="en-US" smtClean="0"/>
              <a:pPr>
                <a:spcBef>
                  <a:spcPct val="0"/>
                </a:spcBef>
              </a:pPr>
              <a:t>16</a:t>
            </a:fld>
            <a:endParaRPr lang="en-US" altLang="en-US"/>
          </a:p>
        </p:txBody>
      </p:sp>
    </p:spTree>
    <p:extLst>
      <p:ext uri="{BB962C8B-B14F-4D97-AF65-F5344CB8AC3E}">
        <p14:creationId xmlns:p14="http://schemas.microsoft.com/office/powerpoint/2010/main" val="610020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1EB6BF3-D2CC-4BEB-98EE-BA01DE571069}" type="slidenum">
              <a:rPr lang="en-US" altLang="en-US" smtClean="0"/>
              <a:pPr>
                <a:spcBef>
                  <a:spcPct val="0"/>
                </a:spcBef>
              </a:pPr>
              <a:t>17</a:t>
            </a:fld>
            <a:endParaRPr lang="en-US" altLang="en-US"/>
          </a:p>
        </p:txBody>
      </p:sp>
    </p:spTree>
    <p:extLst>
      <p:ext uri="{BB962C8B-B14F-4D97-AF65-F5344CB8AC3E}">
        <p14:creationId xmlns:p14="http://schemas.microsoft.com/office/powerpoint/2010/main" val="1615658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F5325FB-4743-4F81-9696-E5BB51DB4AF6}" type="slidenum">
              <a:rPr lang="en-US" altLang="en-US" smtClean="0"/>
              <a:pPr>
                <a:spcBef>
                  <a:spcPct val="0"/>
                </a:spcBef>
              </a:pPr>
              <a:t>18</a:t>
            </a:fld>
            <a:endParaRPr lang="en-US" altLang="en-US"/>
          </a:p>
        </p:txBody>
      </p:sp>
    </p:spTree>
    <p:extLst>
      <p:ext uri="{BB962C8B-B14F-4D97-AF65-F5344CB8AC3E}">
        <p14:creationId xmlns:p14="http://schemas.microsoft.com/office/powerpoint/2010/main" val="2466774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15C1506-45E8-4962-BBAD-CB31D7A138FA}" type="slidenum">
              <a:rPr lang="en-US" altLang="en-US" smtClean="0"/>
              <a:pPr>
                <a:spcBef>
                  <a:spcPct val="0"/>
                </a:spcBef>
              </a:pPr>
              <a:t>19</a:t>
            </a:fld>
            <a:endParaRPr lang="en-US" altLang="en-US"/>
          </a:p>
        </p:txBody>
      </p:sp>
    </p:spTree>
    <p:extLst>
      <p:ext uri="{BB962C8B-B14F-4D97-AF65-F5344CB8AC3E}">
        <p14:creationId xmlns:p14="http://schemas.microsoft.com/office/powerpoint/2010/main" val="2125124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55AEEF3-A231-4D73-B816-66F75582E5F4}" type="slidenum">
              <a:rPr lang="en-US" altLang="en-US" smtClean="0"/>
              <a:pPr>
                <a:spcBef>
                  <a:spcPct val="0"/>
                </a:spcBef>
              </a:pPr>
              <a:t>2</a:t>
            </a:fld>
            <a:endParaRPr lang="en-US" altLang="en-US"/>
          </a:p>
        </p:txBody>
      </p:sp>
    </p:spTree>
    <p:extLst>
      <p:ext uri="{BB962C8B-B14F-4D97-AF65-F5344CB8AC3E}">
        <p14:creationId xmlns:p14="http://schemas.microsoft.com/office/powerpoint/2010/main" val="4126501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FB0755D-D880-412F-A3AA-14203CF4A8AF}" type="slidenum">
              <a:rPr lang="en-US" altLang="en-US" smtClean="0"/>
              <a:pPr>
                <a:spcBef>
                  <a:spcPct val="0"/>
                </a:spcBef>
              </a:pPr>
              <a:t>27</a:t>
            </a:fld>
            <a:endParaRPr lang="en-US" altLang="en-US"/>
          </a:p>
        </p:txBody>
      </p:sp>
    </p:spTree>
    <p:extLst>
      <p:ext uri="{BB962C8B-B14F-4D97-AF65-F5344CB8AC3E}">
        <p14:creationId xmlns:p14="http://schemas.microsoft.com/office/powerpoint/2010/main" val="4013403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Worked example 9.1 shows how to find the limiting reagent and hence the actual yield.</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3FE0F66-FF2B-4BB8-A6B7-ECC36996EEB8}" type="slidenum">
              <a:rPr lang="en-US" altLang="en-US" smtClean="0"/>
              <a:pPr>
                <a:spcBef>
                  <a:spcPct val="0"/>
                </a:spcBef>
              </a:pPr>
              <a:t>28</a:t>
            </a:fld>
            <a:endParaRPr lang="en-US" altLang="en-US"/>
          </a:p>
        </p:txBody>
      </p:sp>
    </p:spTree>
    <p:extLst>
      <p:ext uri="{BB962C8B-B14F-4D97-AF65-F5344CB8AC3E}">
        <p14:creationId xmlns:p14="http://schemas.microsoft.com/office/powerpoint/2010/main" val="2739482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Worked Example 9.2 shows calculation of percentage yield.</a:t>
            </a:r>
          </a:p>
          <a:p>
            <a:endParaRPr lang="en-US" altLang="en-US"/>
          </a:p>
          <a:p>
            <a:r>
              <a:rPr lang="en-US" altLang="en-US"/>
              <a:t>Experiment 9.1 – Percentage yield of carbon dioxide</a:t>
            </a:r>
          </a:p>
          <a:p>
            <a:endParaRPr lang="en-US" altLang="en-US"/>
          </a:p>
          <a:p>
            <a:r>
              <a:rPr lang="en-US" altLang="en-US"/>
              <a:t>Investigation 9.1 Calculating the percentage yield</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B93AF0B-89E0-40C0-85F6-C42BB550ADB4}" type="slidenum">
              <a:rPr lang="en-US" altLang="en-US" smtClean="0"/>
              <a:pPr>
                <a:spcBef>
                  <a:spcPct val="0"/>
                </a:spcBef>
              </a:pPr>
              <a:t>29</a:t>
            </a:fld>
            <a:endParaRPr lang="en-US" altLang="en-US"/>
          </a:p>
        </p:txBody>
      </p:sp>
    </p:spTree>
    <p:extLst>
      <p:ext uri="{BB962C8B-B14F-4D97-AF65-F5344CB8AC3E}">
        <p14:creationId xmlns:p14="http://schemas.microsoft.com/office/powerpoint/2010/main" val="1582066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3D5992A-6C55-426C-ACBC-58330E401AFB}" type="slidenum">
              <a:rPr lang="en-US" altLang="en-US" smtClean="0"/>
              <a:pPr>
                <a:spcBef>
                  <a:spcPct val="0"/>
                </a:spcBef>
              </a:pPr>
              <a:t>30</a:t>
            </a:fld>
            <a:endParaRPr lang="en-US" altLang="en-US"/>
          </a:p>
        </p:txBody>
      </p:sp>
    </p:spTree>
    <p:extLst>
      <p:ext uri="{BB962C8B-B14F-4D97-AF65-F5344CB8AC3E}">
        <p14:creationId xmlns:p14="http://schemas.microsoft.com/office/powerpoint/2010/main" val="424962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91A8876-83A2-4B08-B8B9-631A25417B4B}" type="slidenum">
              <a:rPr lang="en-US" altLang="en-US" smtClean="0"/>
              <a:pPr>
                <a:spcBef>
                  <a:spcPct val="0"/>
                </a:spcBef>
              </a:pPr>
              <a:t>31</a:t>
            </a:fld>
            <a:endParaRPr lang="en-US" altLang="en-US"/>
          </a:p>
        </p:txBody>
      </p:sp>
    </p:spTree>
    <p:extLst>
      <p:ext uri="{BB962C8B-B14F-4D97-AF65-F5344CB8AC3E}">
        <p14:creationId xmlns:p14="http://schemas.microsoft.com/office/powerpoint/2010/main" val="1341818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9622B49-5697-4BAB-AEBF-3B6D56A259D3}" type="slidenum">
              <a:rPr lang="en-US" altLang="en-US" smtClean="0"/>
              <a:pPr>
                <a:spcBef>
                  <a:spcPct val="0"/>
                </a:spcBef>
              </a:pPr>
              <a:t>32</a:t>
            </a:fld>
            <a:endParaRPr lang="en-US" altLang="en-US"/>
          </a:p>
        </p:txBody>
      </p:sp>
    </p:spTree>
    <p:extLst>
      <p:ext uri="{BB962C8B-B14F-4D97-AF65-F5344CB8AC3E}">
        <p14:creationId xmlns:p14="http://schemas.microsoft.com/office/powerpoint/2010/main" val="2786390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4F8F549-37DB-409D-8B6C-C14E2D3FA02B}" type="slidenum">
              <a:rPr lang="en-US" altLang="en-US" smtClean="0"/>
              <a:pPr>
                <a:spcBef>
                  <a:spcPct val="0"/>
                </a:spcBef>
              </a:pPr>
              <a:t>33</a:t>
            </a:fld>
            <a:endParaRPr lang="en-US" altLang="en-US"/>
          </a:p>
        </p:txBody>
      </p:sp>
    </p:spTree>
    <p:extLst>
      <p:ext uri="{BB962C8B-B14F-4D97-AF65-F5344CB8AC3E}">
        <p14:creationId xmlns:p14="http://schemas.microsoft.com/office/powerpoint/2010/main" val="3343491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D1B52D9-96DD-4B5B-9157-824C587D3EEB}" type="slidenum">
              <a:rPr lang="en-US" altLang="en-US" smtClean="0"/>
              <a:pPr>
                <a:spcBef>
                  <a:spcPct val="0"/>
                </a:spcBef>
              </a:pPr>
              <a:t>34</a:t>
            </a:fld>
            <a:endParaRPr lang="en-US" altLang="en-US"/>
          </a:p>
        </p:txBody>
      </p:sp>
    </p:spTree>
    <p:extLst>
      <p:ext uri="{BB962C8B-B14F-4D97-AF65-F5344CB8AC3E}">
        <p14:creationId xmlns:p14="http://schemas.microsoft.com/office/powerpoint/2010/main" val="835858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8D53F29-E4FF-461D-82CF-AB97D1413C92}" type="slidenum">
              <a:rPr lang="en-US" altLang="en-US" smtClean="0"/>
              <a:pPr>
                <a:spcBef>
                  <a:spcPct val="0"/>
                </a:spcBef>
              </a:pPr>
              <a:t>35</a:t>
            </a:fld>
            <a:endParaRPr lang="en-US" altLang="en-US"/>
          </a:p>
        </p:txBody>
      </p:sp>
    </p:spTree>
    <p:extLst>
      <p:ext uri="{BB962C8B-B14F-4D97-AF65-F5344CB8AC3E}">
        <p14:creationId xmlns:p14="http://schemas.microsoft.com/office/powerpoint/2010/main" val="2843704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58E1F15-7140-4343-AE99-84A4AFB8D7A6}" type="slidenum">
              <a:rPr lang="en-US" altLang="en-US" smtClean="0"/>
              <a:pPr>
                <a:spcBef>
                  <a:spcPct val="0"/>
                </a:spcBef>
              </a:pPr>
              <a:t>36</a:t>
            </a:fld>
            <a:endParaRPr lang="en-US" altLang="en-US"/>
          </a:p>
        </p:txBody>
      </p:sp>
    </p:spTree>
    <p:extLst>
      <p:ext uri="{BB962C8B-B14F-4D97-AF65-F5344CB8AC3E}">
        <p14:creationId xmlns:p14="http://schemas.microsoft.com/office/powerpoint/2010/main" val="2100630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0C19453-2531-42BF-9195-D407383B4DFE}" type="slidenum">
              <a:rPr lang="en-US" altLang="en-US" smtClean="0"/>
              <a:pPr>
                <a:spcBef>
                  <a:spcPct val="0"/>
                </a:spcBef>
              </a:pPr>
              <a:t>3</a:t>
            </a:fld>
            <a:endParaRPr lang="en-US" altLang="en-US"/>
          </a:p>
        </p:txBody>
      </p:sp>
    </p:spTree>
    <p:extLst>
      <p:ext uri="{BB962C8B-B14F-4D97-AF65-F5344CB8AC3E}">
        <p14:creationId xmlns:p14="http://schemas.microsoft.com/office/powerpoint/2010/main" val="2327632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A9006CB-B865-4BB1-96F8-F38BECB9F6C0}" type="slidenum">
              <a:rPr lang="en-US" altLang="en-US" smtClean="0"/>
              <a:pPr>
                <a:spcBef>
                  <a:spcPct val="0"/>
                </a:spcBef>
              </a:pPr>
              <a:t>37</a:t>
            </a:fld>
            <a:endParaRPr lang="en-US" altLang="en-US"/>
          </a:p>
        </p:txBody>
      </p:sp>
    </p:spTree>
    <p:extLst>
      <p:ext uri="{BB962C8B-B14F-4D97-AF65-F5344CB8AC3E}">
        <p14:creationId xmlns:p14="http://schemas.microsoft.com/office/powerpoint/2010/main" val="3097991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3DA24A2-99B1-42C4-A5B4-4EE8E2098FAE}" type="slidenum">
              <a:rPr lang="en-US" altLang="en-US" smtClean="0"/>
              <a:pPr>
                <a:spcBef>
                  <a:spcPct val="0"/>
                </a:spcBef>
              </a:pPr>
              <a:t>38</a:t>
            </a:fld>
            <a:endParaRPr lang="en-US" altLang="en-US"/>
          </a:p>
        </p:txBody>
      </p:sp>
    </p:spTree>
    <p:extLst>
      <p:ext uri="{BB962C8B-B14F-4D97-AF65-F5344CB8AC3E}">
        <p14:creationId xmlns:p14="http://schemas.microsoft.com/office/powerpoint/2010/main" val="1888950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411E9DF-17BF-4353-8185-62C669CF9C73}" type="slidenum">
              <a:rPr lang="en-US" altLang="en-US" smtClean="0"/>
              <a:pPr>
                <a:spcBef>
                  <a:spcPct val="0"/>
                </a:spcBef>
              </a:pPr>
              <a:t>39</a:t>
            </a:fld>
            <a:endParaRPr lang="en-US" altLang="en-US"/>
          </a:p>
        </p:txBody>
      </p:sp>
    </p:spTree>
    <p:extLst>
      <p:ext uri="{BB962C8B-B14F-4D97-AF65-F5344CB8AC3E}">
        <p14:creationId xmlns:p14="http://schemas.microsoft.com/office/powerpoint/2010/main" val="1413277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9261340-6F9F-4624-9B6B-ED258E1A2B34}" type="slidenum">
              <a:rPr lang="en-US" altLang="en-US" smtClean="0"/>
              <a:pPr>
                <a:spcBef>
                  <a:spcPct val="0"/>
                </a:spcBef>
              </a:pPr>
              <a:t>40</a:t>
            </a:fld>
            <a:endParaRPr lang="en-US" altLang="en-US"/>
          </a:p>
        </p:txBody>
      </p:sp>
    </p:spTree>
    <p:extLst>
      <p:ext uri="{BB962C8B-B14F-4D97-AF65-F5344CB8AC3E}">
        <p14:creationId xmlns:p14="http://schemas.microsoft.com/office/powerpoint/2010/main" val="14443015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0BBC468-C646-4328-B6CE-C0F63E044B2D}" type="slidenum">
              <a:rPr lang="en-US" altLang="en-US" smtClean="0"/>
              <a:pPr>
                <a:spcBef>
                  <a:spcPct val="0"/>
                </a:spcBef>
              </a:pPr>
              <a:t>41</a:t>
            </a:fld>
            <a:endParaRPr lang="en-US" altLang="en-US"/>
          </a:p>
        </p:txBody>
      </p:sp>
    </p:spTree>
    <p:extLst>
      <p:ext uri="{BB962C8B-B14F-4D97-AF65-F5344CB8AC3E}">
        <p14:creationId xmlns:p14="http://schemas.microsoft.com/office/powerpoint/2010/main" val="41645762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5C132C6-D4A6-446D-AF24-1E63F737DC33}" type="slidenum">
              <a:rPr lang="en-US" altLang="en-US" smtClean="0"/>
              <a:pPr>
                <a:spcBef>
                  <a:spcPct val="0"/>
                </a:spcBef>
              </a:pPr>
              <a:t>46</a:t>
            </a:fld>
            <a:endParaRPr lang="en-US" altLang="en-US"/>
          </a:p>
        </p:txBody>
      </p:sp>
    </p:spTree>
    <p:extLst>
      <p:ext uri="{BB962C8B-B14F-4D97-AF65-F5344CB8AC3E}">
        <p14:creationId xmlns:p14="http://schemas.microsoft.com/office/powerpoint/2010/main" val="1443174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3D8A130-88E5-492A-8EA9-A193D2C3ECBB}" type="slidenum">
              <a:rPr lang="en-US" altLang="en-US" smtClean="0"/>
              <a:pPr>
                <a:spcBef>
                  <a:spcPct val="0"/>
                </a:spcBef>
              </a:pPr>
              <a:t>49</a:t>
            </a:fld>
            <a:endParaRPr lang="en-US" altLang="en-US"/>
          </a:p>
        </p:txBody>
      </p:sp>
    </p:spTree>
    <p:extLst>
      <p:ext uri="{BB962C8B-B14F-4D97-AF65-F5344CB8AC3E}">
        <p14:creationId xmlns:p14="http://schemas.microsoft.com/office/powerpoint/2010/main" val="2273663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7D6E095-7127-4476-959B-B23858D7F426}" type="slidenum">
              <a:rPr lang="en-US" altLang="en-US" smtClean="0"/>
              <a:pPr>
                <a:spcBef>
                  <a:spcPct val="0"/>
                </a:spcBef>
              </a:pPr>
              <a:t>51</a:t>
            </a:fld>
            <a:endParaRPr lang="en-US" altLang="en-US"/>
          </a:p>
        </p:txBody>
      </p:sp>
    </p:spTree>
    <p:extLst>
      <p:ext uri="{BB962C8B-B14F-4D97-AF65-F5344CB8AC3E}">
        <p14:creationId xmlns:p14="http://schemas.microsoft.com/office/powerpoint/2010/main" val="23332754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EE0B9FA-DCA3-473E-B3D9-A0AFFA9725DC}" type="slidenum">
              <a:rPr lang="en-US" altLang="en-US" smtClean="0"/>
              <a:pPr>
                <a:spcBef>
                  <a:spcPct val="0"/>
                </a:spcBef>
              </a:pPr>
              <a:t>52</a:t>
            </a:fld>
            <a:endParaRPr lang="en-US" altLang="en-US"/>
          </a:p>
        </p:txBody>
      </p:sp>
    </p:spTree>
    <p:extLst>
      <p:ext uri="{BB962C8B-B14F-4D97-AF65-F5344CB8AC3E}">
        <p14:creationId xmlns:p14="http://schemas.microsoft.com/office/powerpoint/2010/main" val="2965201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E30C8F1-58A8-4A20-BEF2-7138A3EC1CA8}" type="slidenum">
              <a:rPr lang="en-US" altLang="en-US" smtClean="0"/>
              <a:pPr>
                <a:spcBef>
                  <a:spcPct val="0"/>
                </a:spcBef>
              </a:pPr>
              <a:t>56</a:t>
            </a:fld>
            <a:endParaRPr lang="en-US" altLang="en-US"/>
          </a:p>
        </p:txBody>
      </p:sp>
    </p:spTree>
    <p:extLst>
      <p:ext uri="{BB962C8B-B14F-4D97-AF65-F5344CB8AC3E}">
        <p14:creationId xmlns:p14="http://schemas.microsoft.com/office/powerpoint/2010/main" val="3887099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25E9042-E9F5-4481-828B-ECDB8DCDC51F}" type="slidenum">
              <a:rPr lang="en-US" altLang="en-US" smtClean="0"/>
              <a:pPr>
                <a:spcBef>
                  <a:spcPct val="0"/>
                </a:spcBef>
              </a:pPr>
              <a:t>4</a:t>
            </a:fld>
            <a:endParaRPr lang="en-US" altLang="en-US"/>
          </a:p>
        </p:txBody>
      </p:sp>
    </p:spTree>
    <p:extLst>
      <p:ext uri="{BB962C8B-B14F-4D97-AF65-F5344CB8AC3E}">
        <p14:creationId xmlns:p14="http://schemas.microsoft.com/office/powerpoint/2010/main" val="4779255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42CADAB-7179-4269-92E7-3EC51DF29BEE}" type="slidenum">
              <a:rPr lang="en-US" altLang="en-US" smtClean="0"/>
              <a:pPr>
                <a:spcBef>
                  <a:spcPct val="0"/>
                </a:spcBef>
              </a:pPr>
              <a:t>57</a:t>
            </a:fld>
            <a:endParaRPr lang="en-US" altLang="en-US"/>
          </a:p>
        </p:txBody>
      </p:sp>
    </p:spTree>
    <p:extLst>
      <p:ext uri="{BB962C8B-B14F-4D97-AF65-F5344CB8AC3E}">
        <p14:creationId xmlns:p14="http://schemas.microsoft.com/office/powerpoint/2010/main" val="32627995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95DBD6D-24BC-4165-AB5E-0FC90D89177C}" type="slidenum">
              <a:rPr lang="en-US" altLang="en-US" smtClean="0"/>
              <a:pPr>
                <a:spcBef>
                  <a:spcPct val="0"/>
                </a:spcBef>
              </a:pPr>
              <a:t>60</a:t>
            </a:fld>
            <a:endParaRPr lang="en-US" altLang="en-US"/>
          </a:p>
        </p:txBody>
      </p:sp>
    </p:spTree>
    <p:extLst>
      <p:ext uri="{BB962C8B-B14F-4D97-AF65-F5344CB8AC3E}">
        <p14:creationId xmlns:p14="http://schemas.microsoft.com/office/powerpoint/2010/main" val="8599536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CD7B10F-16AB-4BBD-84A0-BF1789CC6B77}" type="slidenum">
              <a:rPr lang="en-US" altLang="en-US" smtClean="0"/>
              <a:pPr>
                <a:spcBef>
                  <a:spcPct val="0"/>
                </a:spcBef>
              </a:pPr>
              <a:t>61</a:t>
            </a:fld>
            <a:endParaRPr lang="en-US" altLang="en-US"/>
          </a:p>
        </p:txBody>
      </p:sp>
    </p:spTree>
    <p:extLst>
      <p:ext uri="{BB962C8B-B14F-4D97-AF65-F5344CB8AC3E}">
        <p14:creationId xmlns:p14="http://schemas.microsoft.com/office/powerpoint/2010/main" val="29729060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6C7E31A-EB82-4607-826B-DEC74097C33D}" type="slidenum">
              <a:rPr lang="en-US" altLang="en-US" smtClean="0"/>
              <a:pPr>
                <a:spcBef>
                  <a:spcPct val="0"/>
                </a:spcBef>
              </a:pPr>
              <a:t>62</a:t>
            </a:fld>
            <a:endParaRPr lang="en-US" altLang="en-US"/>
          </a:p>
        </p:txBody>
      </p:sp>
    </p:spTree>
    <p:extLst>
      <p:ext uri="{BB962C8B-B14F-4D97-AF65-F5344CB8AC3E}">
        <p14:creationId xmlns:p14="http://schemas.microsoft.com/office/powerpoint/2010/main" val="26756620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Activity 9.1 – Builiding a better bleach. Use the activity to explore principles of Green Chemistry</a:t>
            </a: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8840B12-B941-4C69-BF33-AA74FBA3A2E1}" type="slidenum">
              <a:rPr lang="en-US" altLang="en-US" smtClean="0"/>
              <a:pPr>
                <a:spcBef>
                  <a:spcPct val="0"/>
                </a:spcBef>
              </a:pPr>
              <a:t>63</a:t>
            </a:fld>
            <a:endParaRPr lang="en-US" altLang="en-US"/>
          </a:p>
        </p:txBody>
      </p:sp>
    </p:spTree>
    <p:extLst>
      <p:ext uri="{BB962C8B-B14F-4D97-AF65-F5344CB8AC3E}">
        <p14:creationId xmlns:p14="http://schemas.microsoft.com/office/powerpoint/2010/main" val="15830388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34B4703-BEE4-404B-8832-1562FF02FFD2}" type="slidenum">
              <a:rPr lang="en-US" altLang="en-US" smtClean="0"/>
              <a:pPr>
                <a:spcBef>
                  <a:spcPct val="0"/>
                </a:spcBef>
              </a:pPr>
              <a:t>64</a:t>
            </a:fld>
            <a:endParaRPr lang="en-US" altLang="en-US"/>
          </a:p>
        </p:txBody>
      </p:sp>
    </p:spTree>
    <p:extLst>
      <p:ext uri="{BB962C8B-B14F-4D97-AF65-F5344CB8AC3E}">
        <p14:creationId xmlns:p14="http://schemas.microsoft.com/office/powerpoint/2010/main" val="8194483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CD8E4C1-4ACA-48DB-9CFE-CCA2C691CA5E}" type="slidenum">
              <a:rPr lang="en-US" altLang="en-US" smtClean="0"/>
              <a:pPr>
                <a:spcBef>
                  <a:spcPct val="0"/>
                </a:spcBef>
              </a:pPr>
              <a:t>65</a:t>
            </a:fld>
            <a:endParaRPr lang="en-US" altLang="en-US"/>
          </a:p>
        </p:txBody>
      </p:sp>
    </p:spTree>
    <p:extLst>
      <p:ext uri="{BB962C8B-B14F-4D97-AF65-F5344CB8AC3E}">
        <p14:creationId xmlns:p14="http://schemas.microsoft.com/office/powerpoint/2010/main" val="27774603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720E91F-A761-40AF-A785-916A6EA167F7}" type="slidenum">
              <a:rPr lang="en-US" altLang="en-US" smtClean="0"/>
              <a:pPr>
                <a:spcBef>
                  <a:spcPct val="0"/>
                </a:spcBef>
              </a:pPr>
              <a:t>66</a:t>
            </a:fld>
            <a:endParaRPr lang="en-US" altLang="en-US"/>
          </a:p>
        </p:txBody>
      </p:sp>
    </p:spTree>
    <p:extLst>
      <p:ext uri="{BB962C8B-B14F-4D97-AF65-F5344CB8AC3E}">
        <p14:creationId xmlns:p14="http://schemas.microsoft.com/office/powerpoint/2010/main" val="4781063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Worked example 9.3 shows how an atom economy calculation is performed.</a:t>
            </a:r>
          </a:p>
          <a:p>
            <a:endParaRPr lang="en-US" altLang="en-US"/>
          </a:p>
          <a:p>
            <a:r>
              <a:rPr lang="en-US" altLang="en-US"/>
              <a:t>Activity 9.2 – Modelling atom economy</a:t>
            </a:r>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7F2CF09-DDA4-42F8-A1C2-8B56D23A9242}" type="slidenum">
              <a:rPr lang="en-US" altLang="en-US" smtClean="0"/>
              <a:pPr>
                <a:spcBef>
                  <a:spcPct val="0"/>
                </a:spcBef>
              </a:pPr>
              <a:t>67</a:t>
            </a:fld>
            <a:endParaRPr lang="en-US" altLang="en-US"/>
          </a:p>
        </p:txBody>
      </p:sp>
    </p:spTree>
    <p:extLst>
      <p:ext uri="{BB962C8B-B14F-4D97-AF65-F5344CB8AC3E}">
        <p14:creationId xmlns:p14="http://schemas.microsoft.com/office/powerpoint/2010/main" val="255890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5EA620F-CDEF-4B42-B885-28CC18BD6986}" type="slidenum">
              <a:rPr lang="en-US" altLang="en-US" smtClean="0"/>
              <a:pPr>
                <a:spcBef>
                  <a:spcPct val="0"/>
                </a:spcBef>
              </a:pPr>
              <a:t>5</a:t>
            </a:fld>
            <a:endParaRPr lang="en-US" altLang="en-US"/>
          </a:p>
        </p:txBody>
      </p:sp>
    </p:spTree>
    <p:extLst>
      <p:ext uri="{BB962C8B-B14F-4D97-AF65-F5344CB8AC3E}">
        <p14:creationId xmlns:p14="http://schemas.microsoft.com/office/powerpoint/2010/main" val="3993193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DB091F-370F-42D3-8035-1BE3C9894CEA}" type="slidenum">
              <a:rPr lang="en-US" altLang="en-US" smtClean="0"/>
              <a:pPr>
                <a:spcBef>
                  <a:spcPct val="0"/>
                </a:spcBef>
              </a:pPr>
              <a:t>6</a:t>
            </a:fld>
            <a:endParaRPr lang="en-US" altLang="en-US"/>
          </a:p>
        </p:txBody>
      </p:sp>
    </p:spTree>
    <p:extLst>
      <p:ext uri="{BB962C8B-B14F-4D97-AF65-F5344CB8AC3E}">
        <p14:creationId xmlns:p14="http://schemas.microsoft.com/office/powerpoint/2010/main" val="1238187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details of the Contact Process can be found in the text – creation of a flowchart could be used to illustrate the reactions and conditions at each step of the process.</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44F6FFE-8FF0-4A15-B243-D9F68A2C53C9}" type="slidenum">
              <a:rPr lang="en-US" altLang="en-US" smtClean="0"/>
              <a:pPr>
                <a:spcBef>
                  <a:spcPct val="0"/>
                </a:spcBef>
              </a:pPr>
              <a:t>7</a:t>
            </a:fld>
            <a:endParaRPr lang="en-US" altLang="en-US"/>
          </a:p>
        </p:txBody>
      </p:sp>
    </p:spTree>
    <p:extLst>
      <p:ext uri="{BB962C8B-B14F-4D97-AF65-F5344CB8AC3E}">
        <p14:creationId xmlns:p14="http://schemas.microsoft.com/office/powerpoint/2010/main" val="2949088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6D69AA2-BC07-44E7-A18E-2AE13184CFF8}" type="slidenum">
              <a:rPr lang="en-US" altLang="en-US" smtClean="0"/>
              <a:pPr>
                <a:spcBef>
                  <a:spcPct val="0"/>
                </a:spcBef>
              </a:pPr>
              <a:t>8</a:t>
            </a:fld>
            <a:endParaRPr lang="en-US" altLang="en-US"/>
          </a:p>
        </p:txBody>
      </p:sp>
    </p:spTree>
    <p:extLst>
      <p:ext uri="{BB962C8B-B14F-4D97-AF65-F5344CB8AC3E}">
        <p14:creationId xmlns:p14="http://schemas.microsoft.com/office/powerpoint/2010/main" val="128610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F535739-5028-4B35-A0FA-CD687709CEDC}" type="slidenum">
              <a:rPr lang="en-US" altLang="en-US" smtClean="0"/>
              <a:pPr>
                <a:spcBef>
                  <a:spcPct val="0"/>
                </a:spcBef>
              </a:pPr>
              <a:t>9</a:t>
            </a:fld>
            <a:endParaRPr lang="en-US" altLang="en-US"/>
          </a:p>
        </p:txBody>
      </p:sp>
    </p:spTree>
    <p:extLst>
      <p:ext uri="{BB962C8B-B14F-4D97-AF65-F5344CB8AC3E}">
        <p14:creationId xmlns:p14="http://schemas.microsoft.com/office/powerpoint/2010/main" val="1261735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036E5-A6E9-4951-9F1A-3FB7272179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AAD68E0-DF26-4391-BC3E-8BBFCA185A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12191C8-511C-494E-840A-27B5F3A7F537}"/>
              </a:ext>
            </a:extLst>
          </p:cNvPr>
          <p:cNvSpPr>
            <a:spLocks noGrp="1"/>
          </p:cNvSpPr>
          <p:nvPr>
            <p:ph type="dt" sz="half" idx="10"/>
          </p:nvPr>
        </p:nvSpPr>
        <p:spPr/>
        <p:txBody>
          <a:bodyPr/>
          <a:lstStyle/>
          <a:p>
            <a:fld id="{2C781750-E08D-4472-8581-E6ED20300F06}" type="datetimeFigureOut">
              <a:rPr lang="en-AU" smtClean="0"/>
              <a:pPr/>
              <a:t>24/08/2021</a:t>
            </a:fld>
            <a:endParaRPr lang="en-AU"/>
          </a:p>
        </p:txBody>
      </p:sp>
      <p:sp>
        <p:nvSpPr>
          <p:cNvPr id="5" name="Footer Placeholder 4">
            <a:extLst>
              <a:ext uri="{FF2B5EF4-FFF2-40B4-BE49-F238E27FC236}">
                <a16:creationId xmlns:a16="http://schemas.microsoft.com/office/drawing/2014/main" id="{CE9B13DA-D937-4050-B591-E56FDD921AA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8D92EF6-BD1F-4401-8AB0-14FA9772A3A3}"/>
              </a:ext>
            </a:extLst>
          </p:cNvPr>
          <p:cNvSpPr>
            <a:spLocks noGrp="1"/>
          </p:cNvSpPr>
          <p:nvPr>
            <p:ph type="sldNum" sz="quarter" idx="12"/>
          </p:nvPr>
        </p:nvSpPr>
        <p:spPr/>
        <p:txBody>
          <a:bodyPr/>
          <a:lstStyle/>
          <a:p>
            <a:fld id="{26D456F8-6100-4ECB-8A5B-5155F9A2B6FF}" type="slidenum">
              <a:rPr lang="en-AU" smtClean="0"/>
              <a:pPr/>
              <a:t>‹#›</a:t>
            </a:fld>
            <a:endParaRPr lang="en-AU"/>
          </a:p>
        </p:txBody>
      </p:sp>
    </p:spTree>
    <p:extLst>
      <p:ext uri="{BB962C8B-B14F-4D97-AF65-F5344CB8AC3E}">
        <p14:creationId xmlns:p14="http://schemas.microsoft.com/office/powerpoint/2010/main" val="2145605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817C5-E8AE-4651-8002-3491A2E09C4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0A6B012-DC72-4D10-9BA9-4FE1C79FC6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DAB3456-22D2-4E67-AFAF-6A32E1DCC9DB}"/>
              </a:ext>
            </a:extLst>
          </p:cNvPr>
          <p:cNvSpPr>
            <a:spLocks noGrp="1"/>
          </p:cNvSpPr>
          <p:nvPr>
            <p:ph type="dt" sz="half" idx="10"/>
          </p:nvPr>
        </p:nvSpPr>
        <p:spPr/>
        <p:txBody>
          <a:bodyPr/>
          <a:lstStyle/>
          <a:p>
            <a:fld id="{2C781750-E08D-4472-8581-E6ED20300F06}" type="datetimeFigureOut">
              <a:rPr lang="en-AU" smtClean="0"/>
              <a:pPr/>
              <a:t>24/08/2021</a:t>
            </a:fld>
            <a:endParaRPr lang="en-AU"/>
          </a:p>
        </p:txBody>
      </p:sp>
      <p:sp>
        <p:nvSpPr>
          <p:cNvPr id="5" name="Footer Placeholder 4">
            <a:extLst>
              <a:ext uri="{FF2B5EF4-FFF2-40B4-BE49-F238E27FC236}">
                <a16:creationId xmlns:a16="http://schemas.microsoft.com/office/drawing/2014/main" id="{4FEFB120-F2C4-4412-B0B3-9D08BC69BD5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B43D8AD-9AEA-46E4-B9B4-17CA3D220B7D}"/>
              </a:ext>
            </a:extLst>
          </p:cNvPr>
          <p:cNvSpPr>
            <a:spLocks noGrp="1"/>
          </p:cNvSpPr>
          <p:nvPr>
            <p:ph type="sldNum" sz="quarter" idx="12"/>
          </p:nvPr>
        </p:nvSpPr>
        <p:spPr/>
        <p:txBody>
          <a:bodyPr/>
          <a:lstStyle/>
          <a:p>
            <a:fld id="{26D456F8-6100-4ECB-8A5B-5155F9A2B6FF}" type="slidenum">
              <a:rPr lang="en-AU" smtClean="0"/>
              <a:pPr/>
              <a:t>‹#›</a:t>
            </a:fld>
            <a:endParaRPr lang="en-AU"/>
          </a:p>
        </p:txBody>
      </p:sp>
    </p:spTree>
    <p:extLst>
      <p:ext uri="{BB962C8B-B14F-4D97-AF65-F5344CB8AC3E}">
        <p14:creationId xmlns:p14="http://schemas.microsoft.com/office/powerpoint/2010/main" val="2654192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6ACA30-D890-41B5-A49D-C43CEBC8D7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6AEF3E9-6B38-4DAF-9F03-2E939FED34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47E58DC-77D2-42DC-B404-454414C4C046}"/>
              </a:ext>
            </a:extLst>
          </p:cNvPr>
          <p:cNvSpPr>
            <a:spLocks noGrp="1"/>
          </p:cNvSpPr>
          <p:nvPr>
            <p:ph type="dt" sz="half" idx="10"/>
          </p:nvPr>
        </p:nvSpPr>
        <p:spPr/>
        <p:txBody>
          <a:bodyPr/>
          <a:lstStyle/>
          <a:p>
            <a:fld id="{2C781750-E08D-4472-8581-E6ED20300F06}" type="datetimeFigureOut">
              <a:rPr lang="en-AU" smtClean="0"/>
              <a:pPr/>
              <a:t>24/08/2021</a:t>
            </a:fld>
            <a:endParaRPr lang="en-AU"/>
          </a:p>
        </p:txBody>
      </p:sp>
      <p:sp>
        <p:nvSpPr>
          <p:cNvPr id="5" name="Footer Placeholder 4">
            <a:extLst>
              <a:ext uri="{FF2B5EF4-FFF2-40B4-BE49-F238E27FC236}">
                <a16:creationId xmlns:a16="http://schemas.microsoft.com/office/drawing/2014/main" id="{2A53168F-DB7A-4E49-8F34-9C7A5E40F8F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2C2C10E-9EAB-4EBB-A56E-227227FB4FC7}"/>
              </a:ext>
            </a:extLst>
          </p:cNvPr>
          <p:cNvSpPr>
            <a:spLocks noGrp="1"/>
          </p:cNvSpPr>
          <p:nvPr>
            <p:ph type="sldNum" sz="quarter" idx="12"/>
          </p:nvPr>
        </p:nvSpPr>
        <p:spPr/>
        <p:txBody>
          <a:bodyPr/>
          <a:lstStyle/>
          <a:p>
            <a:fld id="{26D456F8-6100-4ECB-8A5B-5155F9A2B6FF}" type="slidenum">
              <a:rPr lang="en-AU" smtClean="0"/>
              <a:pPr/>
              <a:t>‹#›</a:t>
            </a:fld>
            <a:endParaRPr lang="en-AU"/>
          </a:p>
        </p:txBody>
      </p:sp>
    </p:spTree>
    <p:extLst>
      <p:ext uri="{BB962C8B-B14F-4D97-AF65-F5344CB8AC3E}">
        <p14:creationId xmlns:p14="http://schemas.microsoft.com/office/powerpoint/2010/main" val="3724028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95F4A-E048-40FE-99CE-40E64B669E4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179C20B-E3AA-4D03-A943-51846E75B8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6532687-E780-4306-A43B-38D1F0CF242B}"/>
              </a:ext>
            </a:extLst>
          </p:cNvPr>
          <p:cNvSpPr>
            <a:spLocks noGrp="1"/>
          </p:cNvSpPr>
          <p:nvPr>
            <p:ph type="dt" sz="half" idx="10"/>
          </p:nvPr>
        </p:nvSpPr>
        <p:spPr/>
        <p:txBody>
          <a:bodyPr/>
          <a:lstStyle/>
          <a:p>
            <a:fld id="{2C781750-E08D-4472-8581-E6ED20300F06}" type="datetimeFigureOut">
              <a:rPr lang="en-AU" smtClean="0"/>
              <a:pPr/>
              <a:t>24/08/2021</a:t>
            </a:fld>
            <a:endParaRPr lang="en-AU"/>
          </a:p>
        </p:txBody>
      </p:sp>
      <p:sp>
        <p:nvSpPr>
          <p:cNvPr id="5" name="Footer Placeholder 4">
            <a:extLst>
              <a:ext uri="{FF2B5EF4-FFF2-40B4-BE49-F238E27FC236}">
                <a16:creationId xmlns:a16="http://schemas.microsoft.com/office/drawing/2014/main" id="{AD1EFBAF-7E4E-4F45-842B-3B808F99470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45B2EE2-9F8D-4485-AA76-19284EE935A5}"/>
              </a:ext>
            </a:extLst>
          </p:cNvPr>
          <p:cNvSpPr>
            <a:spLocks noGrp="1"/>
          </p:cNvSpPr>
          <p:nvPr>
            <p:ph type="sldNum" sz="quarter" idx="12"/>
          </p:nvPr>
        </p:nvSpPr>
        <p:spPr/>
        <p:txBody>
          <a:bodyPr/>
          <a:lstStyle/>
          <a:p>
            <a:fld id="{26D456F8-6100-4ECB-8A5B-5155F9A2B6FF}" type="slidenum">
              <a:rPr lang="en-AU" smtClean="0"/>
              <a:pPr/>
              <a:t>‹#›</a:t>
            </a:fld>
            <a:endParaRPr lang="en-AU"/>
          </a:p>
        </p:txBody>
      </p:sp>
    </p:spTree>
    <p:extLst>
      <p:ext uri="{BB962C8B-B14F-4D97-AF65-F5344CB8AC3E}">
        <p14:creationId xmlns:p14="http://schemas.microsoft.com/office/powerpoint/2010/main" val="937965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EB183-C71C-42D7-9F5F-33623003BC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0C1017B3-8276-423E-85FF-B711155BA7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F50273-505F-4775-B1B6-0C2F953BA042}"/>
              </a:ext>
            </a:extLst>
          </p:cNvPr>
          <p:cNvSpPr>
            <a:spLocks noGrp="1"/>
          </p:cNvSpPr>
          <p:nvPr>
            <p:ph type="dt" sz="half" idx="10"/>
          </p:nvPr>
        </p:nvSpPr>
        <p:spPr/>
        <p:txBody>
          <a:bodyPr/>
          <a:lstStyle/>
          <a:p>
            <a:fld id="{2C781750-E08D-4472-8581-E6ED20300F06}" type="datetimeFigureOut">
              <a:rPr lang="en-AU" smtClean="0"/>
              <a:pPr/>
              <a:t>24/08/2021</a:t>
            </a:fld>
            <a:endParaRPr lang="en-AU"/>
          </a:p>
        </p:txBody>
      </p:sp>
      <p:sp>
        <p:nvSpPr>
          <p:cNvPr id="5" name="Footer Placeholder 4">
            <a:extLst>
              <a:ext uri="{FF2B5EF4-FFF2-40B4-BE49-F238E27FC236}">
                <a16:creationId xmlns:a16="http://schemas.microsoft.com/office/drawing/2014/main" id="{CFE88063-4561-4634-A2D4-3D84E428F4C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546C1EC-E08E-4031-91FE-7D1E6F201F7E}"/>
              </a:ext>
            </a:extLst>
          </p:cNvPr>
          <p:cNvSpPr>
            <a:spLocks noGrp="1"/>
          </p:cNvSpPr>
          <p:nvPr>
            <p:ph type="sldNum" sz="quarter" idx="12"/>
          </p:nvPr>
        </p:nvSpPr>
        <p:spPr/>
        <p:txBody>
          <a:bodyPr/>
          <a:lstStyle/>
          <a:p>
            <a:fld id="{26D456F8-6100-4ECB-8A5B-5155F9A2B6FF}" type="slidenum">
              <a:rPr lang="en-AU" smtClean="0"/>
              <a:pPr/>
              <a:t>‹#›</a:t>
            </a:fld>
            <a:endParaRPr lang="en-AU"/>
          </a:p>
        </p:txBody>
      </p:sp>
    </p:spTree>
    <p:extLst>
      <p:ext uri="{BB962C8B-B14F-4D97-AF65-F5344CB8AC3E}">
        <p14:creationId xmlns:p14="http://schemas.microsoft.com/office/powerpoint/2010/main" val="888695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1FBD9-D284-495A-BA3F-616FCF22F42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E91E699-3A13-4D12-AB81-8A55C9A82B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BD929F3-59BD-46ED-BBC0-3B3899DD99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06E474C9-DE69-47C0-B936-7DD297771465}"/>
              </a:ext>
            </a:extLst>
          </p:cNvPr>
          <p:cNvSpPr>
            <a:spLocks noGrp="1"/>
          </p:cNvSpPr>
          <p:nvPr>
            <p:ph type="dt" sz="half" idx="10"/>
          </p:nvPr>
        </p:nvSpPr>
        <p:spPr/>
        <p:txBody>
          <a:bodyPr/>
          <a:lstStyle/>
          <a:p>
            <a:fld id="{2C781750-E08D-4472-8581-E6ED20300F06}" type="datetimeFigureOut">
              <a:rPr lang="en-AU" smtClean="0"/>
              <a:pPr/>
              <a:t>24/08/2021</a:t>
            </a:fld>
            <a:endParaRPr lang="en-AU"/>
          </a:p>
        </p:txBody>
      </p:sp>
      <p:sp>
        <p:nvSpPr>
          <p:cNvPr id="6" name="Footer Placeholder 5">
            <a:extLst>
              <a:ext uri="{FF2B5EF4-FFF2-40B4-BE49-F238E27FC236}">
                <a16:creationId xmlns:a16="http://schemas.microsoft.com/office/drawing/2014/main" id="{7950B48A-5F03-41CA-887D-00F830661E7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0360241-7020-40A8-BE03-914C4737274B}"/>
              </a:ext>
            </a:extLst>
          </p:cNvPr>
          <p:cNvSpPr>
            <a:spLocks noGrp="1"/>
          </p:cNvSpPr>
          <p:nvPr>
            <p:ph type="sldNum" sz="quarter" idx="12"/>
          </p:nvPr>
        </p:nvSpPr>
        <p:spPr/>
        <p:txBody>
          <a:bodyPr/>
          <a:lstStyle/>
          <a:p>
            <a:fld id="{26D456F8-6100-4ECB-8A5B-5155F9A2B6FF}" type="slidenum">
              <a:rPr lang="en-AU" smtClean="0"/>
              <a:pPr/>
              <a:t>‹#›</a:t>
            </a:fld>
            <a:endParaRPr lang="en-AU"/>
          </a:p>
        </p:txBody>
      </p:sp>
    </p:spTree>
    <p:extLst>
      <p:ext uri="{BB962C8B-B14F-4D97-AF65-F5344CB8AC3E}">
        <p14:creationId xmlns:p14="http://schemas.microsoft.com/office/powerpoint/2010/main" val="3030960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FC7D-20F2-404F-9FDF-5695BCAEDC0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9522746-7435-4EFC-8D3D-C77D842BA8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088DF1-57AC-4702-B76A-01DE4C72CE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775BBF6-5E35-4FCC-9694-D5A9B484CC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5072D8-5924-4667-ACFD-5394FBD261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37D9713-4D6D-4055-8868-10CB26AA4FA8}"/>
              </a:ext>
            </a:extLst>
          </p:cNvPr>
          <p:cNvSpPr>
            <a:spLocks noGrp="1"/>
          </p:cNvSpPr>
          <p:nvPr>
            <p:ph type="dt" sz="half" idx="10"/>
          </p:nvPr>
        </p:nvSpPr>
        <p:spPr/>
        <p:txBody>
          <a:bodyPr/>
          <a:lstStyle/>
          <a:p>
            <a:fld id="{2C781750-E08D-4472-8581-E6ED20300F06}" type="datetimeFigureOut">
              <a:rPr lang="en-AU" smtClean="0"/>
              <a:pPr/>
              <a:t>24/08/2021</a:t>
            </a:fld>
            <a:endParaRPr lang="en-AU"/>
          </a:p>
        </p:txBody>
      </p:sp>
      <p:sp>
        <p:nvSpPr>
          <p:cNvPr id="8" name="Footer Placeholder 7">
            <a:extLst>
              <a:ext uri="{FF2B5EF4-FFF2-40B4-BE49-F238E27FC236}">
                <a16:creationId xmlns:a16="http://schemas.microsoft.com/office/drawing/2014/main" id="{03C5617B-CF7C-4066-95E4-F1AFFDC65D2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E2FF48C-6527-4E68-9C06-BB2F12BB8124}"/>
              </a:ext>
            </a:extLst>
          </p:cNvPr>
          <p:cNvSpPr>
            <a:spLocks noGrp="1"/>
          </p:cNvSpPr>
          <p:nvPr>
            <p:ph type="sldNum" sz="quarter" idx="12"/>
          </p:nvPr>
        </p:nvSpPr>
        <p:spPr/>
        <p:txBody>
          <a:bodyPr/>
          <a:lstStyle/>
          <a:p>
            <a:fld id="{26D456F8-6100-4ECB-8A5B-5155F9A2B6FF}" type="slidenum">
              <a:rPr lang="en-AU" smtClean="0"/>
              <a:pPr/>
              <a:t>‹#›</a:t>
            </a:fld>
            <a:endParaRPr lang="en-AU"/>
          </a:p>
        </p:txBody>
      </p:sp>
    </p:spTree>
    <p:extLst>
      <p:ext uri="{BB962C8B-B14F-4D97-AF65-F5344CB8AC3E}">
        <p14:creationId xmlns:p14="http://schemas.microsoft.com/office/powerpoint/2010/main" val="3869041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42BA-FE14-42FB-9847-3F8209CFC9C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56AF003D-D716-4865-AC7C-C6370F7D77F2}"/>
              </a:ext>
            </a:extLst>
          </p:cNvPr>
          <p:cNvSpPr>
            <a:spLocks noGrp="1"/>
          </p:cNvSpPr>
          <p:nvPr>
            <p:ph type="dt" sz="half" idx="10"/>
          </p:nvPr>
        </p:nvSpPr>
        <p:spPr/>
        <p:txBody>
          <a:bodyPr/>
          <a:lstStyle/>
          <a:p>
            <a:fld id="{2C781750-E08D-4472-8581-E6ED20300F06}" type="datetimeFigureOut">
              <a:rPr lang="en-AU" smtClean="0"/>
              <a:pPr/>
              <a:t>24/08/2021</a:t>
            </a:fld>
            <a:endParaRPr lang="en-AU"/>
          </a:p>
        </p:txBody>
      </p:sp>
      <p:sp>
        <p:nvSpPr>
          <p:cNvPr id="4" name="Footer Placeholder 3">
            <a:extLst>
              <a:ext uri="{FF2B5EF4-FFF2-40B4-BE49-F238E27FC236}">
                <a16:creationId xmlns:a16="http://schemas.microsoft.com/office/drawing/2014/main" id="{87B5618B-B58D-4AC8-B554-EADAF0F02C2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6BF7E946-6A2D-49AA-881B-D6857534792E}"/>
              </a:ext>
            </a:extLst>
          </p:cNvPr>
          <p:cNvSpPr>
            <a:spLocks noGrp="1"/>
          </p:cNvSpPr>
          <p:nvPr>
            <p:ph type="sldNum" sz="quarter" idx="12"/>
          </p:nvPr>
        </p:nvSpPr>
        <p:spPr/>
        <p:txBody>
          <a:bodyPr/>
          <a:lstStyle/>
          <a:p>
            <a:fld id="{26D456F8-6100-4ECB-8A5B-5155F9A2B6FF}" type="slidenum">
              <a:rPr lang="en-AU" smtClean="0"/>
              <a:pPr/>
              <a:t>‹#›</a:t>
            </a:fld>
            <a:endParaRPr lang="en-AU"/>
          </a:p>
        </p:txBody>
      </p:sp>
    </p:spTree>
    <p:extLst>
      <p:ext uri="{BB962C8B-B14F-4D97-AF65-F5344CB8AC3E}">
        <p14:creationId xmlns:p14="http://schemas.microsoft.com/office/powerpoint/2010/main" val="2937425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63D8D1-9505-41EE-B836-6B0B470A423D}"/>
              </a:ext>
            </a:extLst>
          </p:cNvPr>
          <p:cNvSpPr>
            <a:spLocks noGrp="1"/>
          </p:cNvSpPr>
          <p:nvPr>
            <p:ph type="dt" sz="half" idx="10"/>
          </p:nvPr>
        </p:nvSpPr>
        <p:spPr/>
        <p:txBody>
          <a:bodyPr/>
          <a:lstStyle/>
          <a:p>
            <a:fld id="{2C781750-E08D-4472-8581-E6ED20300F06}" type="datetimeFigureOut">
              <a:rPr lang="en-AU" smtClean="0"/>
              <a:pPr/>
              <a:t>24/08/2021</a:t>
            </a:fld>
            <a:endParaRPr lang="en-AU"/>
          </a:p>
        </p:txBody>
      </p:sp>
      <p:sp>
        <p:nvSpPr>
          <p:cNvPr id="3" name="Footer Placeholder 2">
            <a:extLst>
              <a:ext uri="{FF2B5EF4-FFF2-40B4-BE49-F238E27FC236}">
                <a16:creationId xmlns:a16="http://schemas.microsoft.com/office/drawing/2014/main" id="{1B507FE3-0F8C-4956-8AB5-57EAE56D33B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5D7B0FD-6AAC-418A-9D7B-FB009C5B7996}"/>
              </a:ext>
            </a:extLst>
          </p:cNvPr>
          <p:cNvSpPr>
            <a:spLocks noGrp="1"/>
          </p:cNvSpPr>
          <p:nvPr>
            <p:ph type="sldNum" sz="quarter" idx="12"/>
          </p:nvPr>
        </p:nvSpPr>
        <p:spPr/>
        <p:txBody>
          <a:bodyPr/>
          <a:lstStyle/>
          <a:p>
            <a:fld id="{26D456F8-6100-4ECB-8A5B-5155F9A2B6FF}" type="slidenum">
              <a:rPr lang="en-AU" smtClean="0"/>
              <a:pPr/>
              <a:t>‹#›</a:t>
            </a:fld>
            <a:endParaRPr lang="en-AU"/>
          </a:p>
        </p:txBody>
      </p:sp>
    </p:spTree>
    <p:extLst>
      <p:ext uri="{BB962C8B-B14F-4D97-AF65-F5344CB8AC3E}">
        <p14:creationId xmlns:p14="http://schemas.microsoft.com/office/powerpoint/2010/main" val="4210175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B6911-3C61-42A8-ADD4-5D8CD4DC3C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8FF7203-D62C-4075-83AB-7F4DA3AEC8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3741D9D6-0B85-4262-A747-37FFDB555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005A70-DB2A-4A75-8D00-A733E7DFA915}"/>
              </a:ext>
            </a:extLst>
          </p:cNvPr>
          <p:cNvSpPr>
            <a:spLocks noGrp="1"/>
          </p:cNvSpPr>
          <p:nvPr>
            <p:ph type="dt" sz="half" idx="10"/>
          </p:nvPr>
        </p:nvSpPr>
        <p:spPr/>
        <p:txBody>
          <a:bodyPr/>
          <a:lstStyle/>
          <a:p>
            <a:fld id="{2C781750-E08D-4472-8581-E6ED20300F06}" type="datetimeFigureOut">
              <a:rPr lang="en-AU" smtClean="0"/>
              <a:pPr/>
              <a:t>24/08/2021</a:t>
            </a:fld>
            <a:endParaRPr lang="en-AU"/>
          </a:p>
        </p:txBody>
      </p:sp>
      <p:sp>
        <p:nvSpPr>
          <p:cNvPr id="6" name="Footer Placeholder 5">
            <a:extLst>
              <a:ext uri="{FF2B5EF4-FFF2-40B4-BE49-F238E27FC236}">
                <a16:creationId xmlns:a16="http://schemas.microsoft.com/office/drawing/2014/main" id="{47BD6182-447F-4B44-BA35-3418D0CDA08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BEC350E-232B-4511-BFB8-58BBE18668DC}"/>
              </a:ext>
            </a:extLst>
          </p:cNvPr>
          <p:cNvSpPr>
            <a:spLocks noGrp="1"/>
          </p:cNvSpPr>
          <p:nvPr>
            <p:ph type="sldNum" sz="quarter" idx="12"/>
          </p:nvPr>
        </p:nvSpPr>
        <p:spPr/>
        <p:txBody>
          <a:bodyPr/>
          <a:lstStyle/>
          <a:p>
            <a:fld id="{26D456F8-6100-4ECB-8A5B-5155F9A2B6FF}" type="slidenum">
              <a:rPr lang="en-AU" smtClean="0"/>
              <a:pPr/>
              <a:t>‹#›</a:t>
            </a:fld>
            <a:endParaRPr lang="en-AU"/>
          </a:p>
        </p:txBody>
      </p:sp>
    </p:spTree>
    <p:extLst>
      <p:ext uri="{BB962C8B-B14F-4D97-AF65-F5344CB8AC3E}">
        <p14:creationId xmlns:p14="http://schemas.microsoft.com/office/powerpoint/2010/main" val="1906641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A8A72-9560-422F-99E5-8E2A0C3FBB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39AE36D-EFEC-4024-8143-5E07991168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2EF8083-62D7-4B04-A665-284EDB35DA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C130E-371D-4428-A4A4-CBBB0987AC92}"/>
              </a:ext>
            </a:extLst>
          </p:cNvPr>
          <p:cNvSpPr>
            <a:spLocks noGrp="1"/>
          </p:cNvSpPr>
          <p:nvPr>
            <p:ph type="dt" sz="half" idx="10"/>
          </p:nvPr>
        </p:nvSpPr>
        <p:spPr/>
        <p:txBody>
          <a:bodyPr/>
          <a:lstStyle/>
          <a:p>
            <a:fld id="{2C781750-E08D-4472-8581-E6ED20300F06}" type="datetimeFigureOut">
              <a:rPr lang="en-AU" smtClean="0"/>
              <a:pPr/>
              <a:t>24/08/2021</a:t>
            </a:fld>
            <a:endParaRPr lang="en-AU"/>
          </a:p>
        </p:txBody>
      </p:sp>
      <p:sp>
        <p:nvSpPr>
          <p:cNvPr id="6" name="Footer Placeholder 5">
            <a:extLst>
              <a:ext uri="{FF2B5EF4-FFF2-40B4-BE49-F238E27FC236}">
                <a16:creationId xmlns:a16="http://schemas.microsoft.com/office/drawing/2014/main" id="{792834F8-51C0-4CE9-B4B0-BE2EA90A1D0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4CEF5F9-CDB9-4139-B151-C3153A2EF393}"/>
              </a:ext>
            </a:extLst>
          </p:cNvPr>
          <p:cNvSpPr>
            <a:spLocks noGrp="1"/>
          </p:cNvSpPr>
          <p:nvPr>
            <p:ph type="sldNum" sz="quarter" idx="12"/>
          </p:nvPr>
        </p:nvSpPr>
        <p:spPr/>
        <p:txBody>
          <a:bodyPr/>
          <a:lstStyle/>
          <a:p>
            <a:fld id="{26D456F8-6100-4ECB-8A5B-5155F9A2B6FF}" type="slidenum">
              <a:rPr lang="en-AU" smtClean="0"/>
              <a:pPr/>
              <a:t>‹#›</a:t>
            </a:fld>
            <a:endParaRPr lang="en-AU"/>
          </a:p>
        </p:txBody>
      </p:sp>
    </p:spTree>
    <p:extLst>
      <p:ext uri="{BB962C8B-B14F-4D97-AF65-F5344CB8AC3E}">
        <p14:creationId xmlns:p14="http://schemas.microsoft.com/office/powerpoint/2010/main" val="3833209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D48555-8825-4359-B85C-FBFDF5201F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FF6D76A-2D74-4FEA-9BE4-69089E7786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0EAA09A-7CCE-482A-9224-13C15ECC28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81750-E08D-4472-8581-E6ED20300F06}" type="datetimeFigureOut">
              <a:rPr lang="en-AU" smtClean="0"/>
              <a:pPr/>
              <a:t>24/08/2021</a:t>
            </a:fld>
            <a:endParaRPr lang="en-AU"/>
          </a:p>
        </p:txBody>
      </p:sp>
      <p:sp>
        <p:nvSpPr>
          <p:cNvPr id="5" name="Footer Placeholder 4">
            <a:extLst>
              <a:ext uri="{FF2B5EF4-FFF2-40B4-BE49-F238E27FC236}">
                <a16:creationId xmlns:a16="http://schemas.microsoft.com/office/drawing/2014/main" id="{1BF93E2C-5BD4-44F6-B4EA-5D8705FB10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4C9AE675-4C18-4EF9-BC44-78D3851C4C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456F8-6100-4ECB-8A5B-5155F9A2B6FF}" type="slidenum">
              <a:rPr lang="en-AU" smtClean="0"/>
              <a:pPr/>
              <a:t>‹#›</a:t>
            </a:fld>
            <a:endParaRPr lang="en-AU"/>
          </a:p>
        </p:txBody>
      </p:sp>
    </p:spTree>
    <p:extLst>
      <p:ext uri="{BB962C8B-B14F-4D97-AF65-F5344CB8AC3E}">
        <p14:creationId xmlns:p14="http://schemas.microsoft.com/office/powerpoint/2010/main" val="402439554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hyperlink" Target="http://www.ausetute.com.au/yield.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Video 5123">
            <a:extLst>
              <a:ext uri="{FF2B5EF4-FFF2-40B4-BE49-F238E27FC236}">
                <a16:creationId xmlns:a16="http://schemas.microsoft.com/office/drawing/2014/main" id="{80A9DBFA-4C43-4927-A5D6-86A123A41A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3047" y="10"/>
            <a:ext cx="12191999" cy="6857990"/>
          </a:xfrm>
          <a:prstGeom prst="rect">
            <a:avLst/>
          </a:prstGeom>
        </p:spPr>
      </p:pic>
      <p:sp>
        <p:nvSpPr>
          <p:cNvPr id="74" name="Rectangle 7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Title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pPr eaLnBrk="1" hangingPunct="1"/>
            <a:r>
              <a:rPr lang="en-US" altLang="en-US" sz="5200">
                <a:solidFill>
                  <a:srgbClr val="FFFFFF"/>
                </a:solidFill>
                <a:cs typeface="Arial" panose="020B0604020202020204" pitchFamily="34" charset="0"/>
              </a:rPr>
              <a:t>Chapter : Synthesis reactions</a:t>
            </a:r>
          </a:p>
        </p:txBody>
      </p:sp>
    </p:spTree>
    <p:extLst>
      <p:ext uri="{BB962C8B-B14F-4D97-AF65-F5344CB8AC3E}">
        <p14:creationId xmlns:p14="http://schemas.microsoft.com/office/powerpoint/2010/main" val="1940014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51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12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124"/>
                                        </p:tgtEl>
                                      </p:cBhvr>
                                    </p:cmd>
                                  </p:childTnLst>
                                </p:cTn>
                              </p:par>
                            </p:childTnLst>
                          </p:cTn>
                        </p:par>
                      </p:childTnLst>
                    </p:cTn>
                  </p:par>
                </p:childTnLst>
              </p:cTn>
              <p:nextCondLst>
                <p:cond evt="onClick" delay="0">
                  <p:tgtEl>
                    <p:spTgt spid="5124"/>
                  </p:tgtEl>
                </p:cond>
              </p:nextCondLst>
            </p:seq>
            <p:video>
              <p:cMediaNode mute="1">
                <p:cTn id="12" repeatCount="indefinite" fill="hold" display="0">
                  <p:stCondLst>
                    <p:cond delay="indefinite"/>
                  </p:stCondLst>
                </p:cTn>
                <p:tgtEl>
                  <p:spTgt spid="512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Convergent pathways</a:t>
            </a:r>
          </a:p>
        </p:txBody>
      </p:sp>
      <p:sp>
        <p:nvSpPr>
          <p:cNvPr id="23555" name="TextBox 1"/>
          <p:cNvSpPr txBox="1">
            <a:spLocks noChangeArrowheads="1"/>
          </p:cNvSpPr>
          <p:nvPr/>
        </p:nvSpPr>
        <p:spPr bwMode="auto">
          <a:xfrm>
            <a:off x="1752600" y="1143001"/>
            <a:ext cx="8305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An alternate to a linear pathway is a </a:t>
            </a:r>
            <a:r>
              <a:rPr lang="en-US" altLang="en-US" sz="2800">
                <a:solidFill>
                  <a:srgbClr val="FF0000"/>
                </a:solidFill>
              </a:rPr>
              <a:t>convergent pathway.</a:t>
            </a:r>
          </a:p>
          <a:p>
            <a:pPr eaLnBrk="1" hangingPunct="1">
              <a:lnSpc>
                <a:spcPct val="100000"/>
              </a:lnSpc>
              <a:spcBef>
                <a:spcPct val="0"/>
              </a:spcBef>
            </a:pPr>
            <a:endParaRPr lang="en-US" altLang="en-US" sz="2800">
              <a:solidFill>
                <a:srgbClr val="FF0000"/>
              </a:solidFill>
            </a:endParaRPr>
          </a:p>
          <a:p>
            <a:pPr eaLnBrk="1" hangingPunct="1">
              <a:lnSpc>
                <a:spcPct val="100000"/>
              </a:lnSpc>
              <a:spcBef>
                <a:spcPct val="0"/>
              </a:spcBef>
            </a:pPr>
            <a:r>
              <a:rPr lang="en-US" altLang="en-US" sz="2800"/>
              <a:t>Two chemicals are made in independent reactions then combined to make the desired product.</a:t>
            </a:r>
          </a:p>
        </p:txBody>
      </p:sp>
      <p:pic>
        <p:nvPicPr>
          <p:cNvPr id="235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3733800"/>
            <a:ext cx="45878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54538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Convergent pathways</a:t>
            </a:r>
          </a:p>
        </p:txBody>
      </p:sp>
      <p:sp>
        <p:nvSpPr>
          <p:cNvPr id="25603" name="TextBox 1"/>
          <p:cNvSpPr txBox="1">
            <a:spLocks noChangeArrowheads="1"/>
          </p:cNvSpPr>
          <p:nvPr/>
        </p:nvSpPr>
        <p:spPr bwMode="auto">
          <a:xfrm>
            <a:off x="1752600" y="1143000"/>
            <a:ext cx="8305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Ester formation uses a convergent pathway.</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Ethanol and butanoic acid are produced separately then combined to form the ester ethyl butanoate.</a:t>
            </a:r>
          </a:p>
        </p:txBody>
      </p:sp>
      <p:pic>
        <p:nvPicPr>
          <p:cNvPr id="2560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2575" y="3505200"/>
            <a:ext cx="87518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46285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ctrTitle"/>
          </p:nvPr>
        </p:nvSpPr>
        <p:spPr>
          <a:xfrm>
            <a:off x="1676400" y="1981201"/>
            <a:ext cx="7772400" cy="860425"/>
          </a:xfrm>
        </p:spPr>
        <p:txBody>
          <a:bodyPr>
            <a:normAutofit fontScale="90000"/>
          </a:bodyPr>
          <a:lstStyle/>
          <a:p>
            <a:pPr eaLnBrk="1" hangingPunct="1"/>
            <a:r>
              <a:rPr lang="en-US" altLang="en-US">
                <a:cs typeface="Arial" panose="020B0604020202020204" pitchFamily="34" charset="0"/>
              </a:rPr>
              <a:t>Chapter 9: Synthesis reactions</a:t>
            </a:r>
          </a:p>
        </p:txBody>
      </p:sp>
      <p:sp>
        <p:nvSpPr>
          <p:cNvPr id="27651" name="TextBox 1"/>
          <p:cNvSpPr txBox="1">
            <a:spLocks noChangeArrowheads="1"/>
          </p:cNvSpPr>
          <p:nvPr/>
        </p:nvSpPr>
        <p:spPr bwMode="auto">
          <a:xfrm>
            <a:off x="1752600" y="3352800"/>
            <a:ext cx="495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000" b="1">
                <a:solidFill>
                  <a:schemeClr val="bg1"/>
                </a:solidFill>
                <a:cs typeface="Arial" panose="020B0604020202020204" pitchFamily="34" charset="0"/>
              </a:rPr>
              <a:t>Yields of reactions</a:t>
            </a:r>
            <a:endParaRPr lang="en-AU" altLang="en-US" b="1">
              <a:solidFill>
                <a:schemeClr val="bg1"/>
              </a:solidFill>
            </a:endParaRPr>
          </a:p>
        </p:txBody>
      </p:sp>
    </p:spTree>
    <p:extLst>
      <p:ext uri="{BB962C8B-B14F-4D97-AF65-F5344CB8AC3E}">
        <p14:creationId xmlns:p14="http://schemas.microsoft.com/office/powerpoint/2010/main" val="14676516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What is yield?</a:t>
            </a:r>
          </a:p>
        </p:txBody>
      </p:sp>
      <p:sp>
        <p:nvSpPr>
          <p:cNvPr id="29699" name="TextBox 1"/>
          <p:cNvSpPr txBox="1">
            <a:spLocks noChangeArrowheads="1"/>
          </p:cNvSpPr>
          <p:nvPr/>
        </p:nvSpPr>
        <p:spPr bwMode="auto">
          <a:xfrm>
            <a:off x="1752600" y="1143000"/>
            <a:ext cx="8305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solidFill>
                  <a:srgbClr val="FF0000"/>
                </a:solidFill>
              </a:rPr>
              <a:t>Yield</a:t>
            </a:r>
            <a:r>
              <a:rPr lang="en-US" altLang="en-US" sz="2800"/>
              <a:t> is the actual amount of products that are formed in a reaction. </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This is often less than the theoretical maximum as many reactions involve an equilibrium reaction, or conditions mean that the maximum amount cannot be produced.</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A high yield is desirable, but may be costly. Often a compromise has to be reached between yield and cost.</a:t>
            </a:r>
          </a:p>
        </p:txBody>
      </p:sp>
    </p:spTree>
    <p:extLst>
      <p:ext uri="{BB962C8B-B14F-4D97-AF65-F5344CB8AC3E}">
        <p14:creationId xmlns:p14="http://schemas.microsoft.com/office/powerpoint/2010/main" val="305976197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err="1">
                <a:solidFill>
                  <a:srgbClr val="FF0000"/>
                </a:solidFill>
                <a:cs typeface="Arial" panose="020B0604020202020204" pitchFamily="34" charset="0"/>
              </a:rPr>
              <a:t>Maximising</a:t>
            </a:r>
            <a:r>
              <a:rPr lang="en-US" altLang="en-US" sz="2800" b="1" dirty="0">
                <a:solidFill>
                  <a:srgbClr val="FF0000"/>
                </a:solidFill>
                <a:cs typeface="Arial" panose="020B0604020202020204" pitchFamily="34" charset="0"/>
              </a:rPr>
              <a:t> yield</a:t>
            </a:r>
          </a:p>
        </p:txBody>
      </p:sp>
      <p:sp>
        <p:nvSpPr>
          <p:cNvPr id="20482" name="TextBox 1"/>
          <p:cNvSpPr txBox="1">
            <a:spLocks noChangeArrowheads="1"/>
          </p:cNvSpPr>
          <p:nvPr/>
        </p:nvSpPr>
        <p:spPr bwMode="auto">
          <a:xfrm>
            <a:off x="1752600" y="1143000"/>
            <a:ext cx="8305800" cy="3970338"/>
          </a:xfrm>
          <a:prstGeom prst="rect">
            <a:avLst/>
          </a:prstGeom>
          <a:noFill/>
          <a:ln>
            <a:noFill/>
          </a:ln>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defRPr/>
            </a:pPr>
            <a:r>
              <a:rPr lang="en-US" altLang="en-US" sz="2800" dirty="0"/>
              <a:t>There are a variety of ways to </a:t>
            </a:r>
            <a:r>
              <a:rPr lang="en-US" altLang="en-US" sz="2800" dirty="0" err="1"/>
              <a:t>maximise</a:t>
            </a:r>
            <a:r>
              <a:rPr lang="en-US" altLang="en-US" sz="2800" dirty="0"/>
              <a:t> yield by controlling the chemical reactions that occur.</a:t>
            </a:r>
          </a:p>
          <a:p>
            <a:pPr eaLnBrk="1" hangingPunct="1">
              <a:lnSpc>
                <a:spcPct val="100000"/>
              </a:lnSpc>
              <a:spcBef>
                <a:spcPct val="0"/>
              </a:spcBef>
              <a:defRPr/>
            </a:pPr>
            <a:endParaRPr lang="en-US" altLang="en-US" sz="2800" dirty="0"/>
          </a:p>
          <a:p>
            <a:pPr eaLnBrk="1" hangingPunct="1">
              <a:lnSpc>
                <a:spcPct val="100000"/>
              </a:lnSpc>
              <a:spcBef>
                <a:spcPct val="0"/>
              </a:spcBef>
              <a:defRPr/>
            </a:pPr>
            <a:r>
              <a:rPr lang="en-US" altLang="en-US" sz="2800" dirty="0"/>
              <a:t>Controlling the equilibrium and forcing the reaction to shift to the right can be done by:</a:t>
            </a:r>
          </a:p>
          <a:p>
            <a:pPr eaLnBrk="1" hangingPunct="1">
              <a:lnSpc>
                <a:spcPct val="100000"/>
              </a:lnSpc>
              <a:spcBef>
                <a:spcPct val="0"/>
              </a:spcBef>
              <a:defRPr/>
            </a:pPr>
            <a:endParaRPr lang="en-US" altLang="en-US" sz="2800" dirty="0"/>
          </a:p>
          <a:p>
            <a:pPr indent="625475">
              <a:lnSpc>
                <a:spcPct val="100000"/>
              </a:lnSpc>
              <a:spcBef>
                <a:spcPct val="0"/>
              </a:spcBef>
              <a:buFontTx/>
              <a:buChar char="•"/>
              <a:tabLst>
                <a:tab pos="625475" algn="l"/>
              </a:tabLst>
              <a:defRPr/>
            </a:pPr>
            <a:r>
              <a:rPr lang="en-US" altLang="en-US" sz="2800" dirty="0"/>
              <a:t>Removal of the product as it forms</a:t>
            </a:r>
          </a:p>
          <a:p>
            <a:pPr indent="625475">
              <a:lnSpc>
                <a:spcPct val="100000"/>
              </a:lnSpc>
              <a:spcBef>
                <a:spcPct val="0"/>
              </a:spcBef>
              <a:buFontTx/>
              <a:buChar char="•"/>
              <a:tabLst>
                <a:tab pos="625475" algn="l"/>
              </a:tabLst>
              <a:defRPr/>
            </a:pPr>
            <a:r>
              <a:rPr lang="en-US" altLang="en-US" sz="2800" dirty="0"/>
              <a:t>Choosing an appropriate temperature and 	pressure for the equilibrium reaction</a:t>
            </a:r>
          </a:p>
        </p:txBody>
      </p:sp>
    </p:spTree>
    <p:extLst>
      <p:ext uri="{BB962C8B-B14F-4D97-AF65-F5344CB8AC3E}">
        <p14:creationId xmlns:p14="http://schemas.microsoft.com/office/powerpoint/2010/main" val="286210575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err="1">
                <a:solidFill>
                  <a:srgbClr val="FF0000"/>
                </a:solidFill>
                <a:cs typeface="Arial" panose="020B0604020202020204" pitchFamily="34" charset="0"/>
              </a:rPr>
              <a:t>Maximising</a:t>
            </a:r>
            <a:r>
              <a:rPr lang="en-US" altLang="en-US" sz="2800" b="1" dirty="0">
                <a:solidFill>
                  <a:srgbClr val="FF0000"/>
                </a:solidFill>
                <a:cs typeface="Arial" panose="020B0604020202020204" pitchFamily="34" charset="0"/>
              </a:rPr>
              <a:t> yield</a:t>
            </a:r>
          </a:p>
        </p:txBody>
      </p:sp>
      <p:sp>
        <p:nvSpPr>
          <p:cNvPr id="22530" name="TextBox 1"/>
          <p:cNvSpPr txBox="1">
            <a:spLocks noChangeArrowheads="1"/>
          </p:cNvSpPr>
          <p:nvPr/>
        </p:nvSpPr>
        <p:spPr bwMode="auto">
          <a:xfrm>
            <a:off x="1981200" y="1219200"/>
            <a:ext cx="8305800" cy="3970338"/>
          </a:xfrm>
          <a:prstGeom prst="rect">
            <a:avLst/>
          </a:prstGeom>
          <a:noFill/>
          <a:ln>
            <a:noFill/>
          </a:ln>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defRPr/>
            </a:pPr>
            <a:r>
              <a:rPr lang="en-US" altLang="en-US" sz="2800" dirty="0"/>
              <a:t>Aside from the equilibrium:</a:t>
            </a:r>
          </a:p>
          <a:p>
            <a:pPr eaLnBrk="1" hangingPunct="1">
              <a:lnSpc>
                <a:spcPct val="100000"/>
              </a:lnSpc>
              <a:spcBef>
                <a:spcPct val="0"/>
              </a:spcBef>
              <a:defRPr/>
            </a:pPr>
            <a:endParaRPr lang="en-US" altLang="en-US" sz="2800" dirty="0"/>
          </a:p>
          <a:p>
            <a:pPr indent="539750">
              <a:lnSpc>
                <a:spcPct val="100000"/>
              </a:lnSpc>
              <a:spcBef>
                <a:spcPct val="0"/>
              </a:spcBef>
              <a:buFontTx/>
              <a:buChar char="•"/>
              <a:tabLst>
                <a:tab pos="539750" algn="l"/>
              </a:tabLst>
              <a:defRPr/>
            </a:pPr>
            <a:r>
              <a:rPr lang="en-US" altLang="en-US" sz="2800" dirty="0"/>
              <a:t>Use catalysts where possible to speed up the 	reaction. This produces the desired product in a 	quicker time but does not necessarily increase 	yield. It does mean more product produced per 	time period.</a:t>
            </a:r>
          </a:p>
          <a:p>
            <a:pPr indent="539750">
              <a:lnSpc>
                <a:spcPct val="100000"/>
              </a:lnSpc>
              <a:spcBef>
                <a:spcPct val="0"/>
              </a:spcBef>
              <a:buFontTx/>
              <a:buChar char="•"/>
              <a:tabLst>
                <a:tab pos="539750" algn="l"/>
              </a:tabLst>
              <a:defRPr/>
            </a:pPr>
            <a:r>
              <a:rPr lang="en-US" altLang="en-US" sz="2800" dirty="0"/>
              <a:t>Recycle any reactants that have not been fully 	used so they are not wasted.</a:t>
            </a:r>
          </a:p>
        </p:txBody>
      </p:sp>
    </p:spTree>
    <p:extLst>
      <p:ext uri="{BB962C8B-B14F-4D97-AF65-F5344CB8AC3E}">
        <p14:creationId xmlns:p14="http://schemas.microsoft.com/office/powerpoint/2010/main" val="407162339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The Haber process</a:t>
            </a:r>
          </a:p>
        </p:txBody>
      </p:sp>
      <p:sp>
        <p:nvSpPr>
          <p:cNvPr id="35843" name="TextBox 1"/>
          <p:cNvSpPr txBox="1">
            <a:spLocks noChangeArrowheads="1"/>
          </p:cNvSpPr>
          <p:nvPr/>
        </p:nvSpPr>
        <p:spPr bwMode="auto">
          <a:xfrm>
            <a:off x="1752600" y="1143000"/>
            <a:ext cx="8305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The </a:t>
            </a:r>
            <a:r>
              <a:rPr lang="en-US" altLang="en-US" sz="2800">
                <a:solidFill>
                  <a:srgbClr val="FF0000"/>
                </a:solidFill>
              </a:rPr>
              <a:t>Haber process </a:t>
            </a:r>
            <a:r>
              <a:rPr lang="en-US" altLang="en-US" sz="2800"/>
              <a:t>involves the production of ammonia using the following reaction:</a:t>
            </a:r>
          </a:p>
          <a:p>
            <a:pPr eaLnBrk="1" hangingPunct="1">
              <a:lnSpc>
                <a:spcPct val="100000"/>
              </a:lnSpc>
              <a:spcBef>
                <a:spcPct val="0"/>
              </a:spcBef>
            </a:pPr>
            <a:endParaRPr lang="en-US" altLang="en-US" sz="2800"/>
          </a:p>
          <a:p>
            <a:pPr eaLnBrk="1" hangingPunct="1">
              <a:lnSpc>
                <a:spcPct val="100000"/>
              </a:lnSpc>
              <a:spcBef>
                <a:spcPct val="0"/>
              </a:spcBef>
            </a:pPr>
            <a:endParaRPr lang="en-US" altLang="en-US" sz="2800"/>
          </a:p>
          <a:p>
            <a:pPr eaLnBrk="1" hangingPunct="1">
              <a:lnSpc>
                <a:spcPct val="100000"/>
              </a:lnSpc>
              <a:spcBef>
                <a:spcPct val="0"/>
              </a:spcBef>
            </a:pPr>
            <a:r>
              <a:rPr lang="en-US" altLang="en-US" sz="2800"/>
              <a:t>This reaction involves an industrial compromise. </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The ideal temperature is low (explained on next slide) but this lowers the rate of reaction.</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The reaction occurs at a temperature that is a compromise between the two. </a:t>
            </a:r>
          </a:p>
        </p:txBody>
      </p:sp>
      <p:pic>
        <p:nvPicPr>
          <p:cNvPr id="3584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209800"/>
            <a:ext cx="63309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083487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The Haber process – temperature </a:t>
            </a:r>
          </a:p>
        </p:txBody>
      </p:sp>
      <p:sp>
        <p:nvSpPr>
          <p:cNvPr id="37891" name="TextBox 1"/>
          <p:cNvSpPr txBox="1">
            <a:spLocks noChangeArrowheads="1"/>
          </p:cNvSpPr>
          <p:nvPr/>
        </p:nvSpPr>
        <p:spPr bwMode="auto">
          <a:xfrm>
            <a:off x="1752600" y="1143000"/>
            <a:ext cx="8305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As the reaction is exothermic, indicated by the negative enthalpy value, the forward reaction is favoured by lower temperatures.</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Le Chatelier’s principle suggests low temperatures will favour the exothermic (forward) direction, maximising the yield.</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As discussed, the resulting slow reaction rate means a compromise is necessary. This reaction occurs at 400–450 ̊C.</a:t>
            </a:r>
          </a:p>
        </p:txBody>
      </p:sp>
    </p:spTree>
    <p:extLst>
      <p:ext uri="{BB962C8B-B14F-4D97-AF65-F5344CB8AC3E}">
        <p14:creationId xmlns:p14="http://schemas.microsoft.com/office/powerpoint/2010/main" val="194471728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The Haber process – pressure</a:t>
            </a:r>
          </a:p>
        </p:txBody>
      </p:sp>
      <p:sp>
        <p:nvSpPr>
          <p:cNvPr id="39939" name="TextBox 1"/>
          <p:cNvSpPr txBox="1">
            <a:spLocks noChangeArrowheads="1"/>
          </p:cNvSpPr>
          <p:nvPr/>
        </p:nvSpPr>
        <p:spPr bwMode="auto">
          <a:xfrm>
            <a:off x="1752600" y="1143000"/>
            <a:ext cx="8305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Use of Le Chatelier’s principle also gives the ideal pressure conditions.</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As there are less molecules on the right-hand side of the equation, a high pressure will drive the reaction to the right. </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As high pressure is expensive and dangerous to maintain, extremely high pressure is not used. A pressure of about 200 atmospheres is used.</a:t>
            </a:r>
          </a:p>
        </p:txBody>
      </p:sp>
    </p:spTree>
    <p:extLst>
      <p:ext uri="{BB962C8B-B14F-4D97-AF65-F5344CB8AC3E}">
        <p14:creationId xmlns:p14="http://schemas.microsoft.com/office/powerpoint/2010/main" val="114233848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The Haber process – catalyst</a:t>
            </a:r>
          </a:p>
        </p:txBody>
      </p:sp>
      <p:sp>
        <p:nvSpPr>
          <p:cNvPr id="41987" name="TextBox 1"/>
          <p:cNvSpPr txBox="1">
            <a:spLocks noChangeArrowheads="1"/>
          </p:cNvSpPr>
          <p:nvPr/>
        </p:nvSpPr>
        <p:spPr bwMode="auto">
          <a:xfrm>
            <a:off x="1752600" y="1143001"/>
            <a:ext cx="8305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Catalysts do not directly contribute to yield of a reaction, but act to increase the rate of reaction.</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Because the temperature of the reaction is slightly lowered to promote the equilbrium, a catalyst can help to regain some of the resulting lowered rate of reaction.</a:t>
            </a:r>
          </a:p>
        </p:txBody>
      </p:sp>
    </p:spTree>
    <p:extLst>
      <p:ext uri="{BB962C8B-B14F-4D97-AF65-F5344CB8AC3E}">
        <p14:creationId xmlns:p14="http://schemas.microsoft.com/office/powerpoint/2010/main" val="423182857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Introduction</a:t>
            </a:r>
          </a:p>
        </p:txBody>
      </p:sp>
      <p:sp>
        <p:nvSpPr>
          <p:cNvPr id="7171" name="TextBox 1"/>
          <p:cNvSpPr txBox="1">
            <a:spLocks noChangeArrowheads="1"/>
          </p:cNvSpPr>
          <p:nvPr/>
        </p:nvSpPr>
        <p:spPr bwMode="auto">
          <a:xfrm>
            <a:off x="1752600" y="1143001"/>
            <a:ext cx="8305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In this context, </a:t>
            </a:r>
            <a:r>
              <a:rPr lang="en-US" altLang="en-US" sz="2800">
                <a:solidFill>
                  <a:srgbClr val="FF0000"/>
                </a:solidFill>
              </a:rPr>
              <a:t>chemical synthesis </a:t>
            </a:r>
            <a:r>
              <a:rPr lang="en-US" altLang="en-US" sz="2800"/>
              <a:t>involves the production of a chemical in a cost-efficient, safe, timely manner.</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Common chemicals that are synthesised include medicines, paints, plastics and beauty products.</a:t>
            </a:r>
          </a:p>
        </p:txBody>
      </p:sp>
    </p:spTree>
    <p:extLst>
      <p:ext uri="{BB962C8B-B14F-4D97-AF65-F5344CB8AC3E}">
        <p14:creationId xmlns:p14="http://schemas.microsoft.com/office/powerpoint/2010/main" val="157187266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FF0000"/>
                </a:solidFill>
              </a:rPr>
              <a:t>Contact process: sulfuric acid synthesis</a:t>
            </a:r>
          </a:p>
        </p:txBody>
      </p:sp>
      <p:sp>
        <p:nvSpPr>
          <p:cNvPr id="3" name="Content Placeholder 2"/>
          <p:cNvSpPr>
            <a:spLocks noGrp="1"/>
          </p:cNvSpPr>
          <p:nvPr>
            <p:ph idx="1"/>
          </p:nvPr>
        </p:nvSpPr>
        <p:spPr>
          <a:xfrm>
            <a:off x="795647" y="1389413"/>
            <a:ext cx="10640291" cy="5130140"/>
          </a:xfrm>
        </p:spPr>
        <p:txBody>
          <a:bodyPr>
            <a:normAutofit/>
          </a:bodyPr>
          <a:lstStyle/>
          <a:p>
            <a:r>
              <a:rPr lang="en-AU" dirty="0"/>
              <a:t>Uses of sulfuric acid </a:t>
            </a:r>
          </a:p>
          <a:p>
            <a:r>
              <a:rPr lang="en-AU" dirty="0"/>
              <a:t>The major use of sulfuric acid is in the production of fertilizers.</a:t>
            </a:r>
          </a:p>
          <a:p>
            <a:r>
              <a:rPr lang="en-AU" dirty="0"/>
              <a:t>It is widely used in the manufacture of chemicals, e.g., in making hydrochloric acid, nitric acid, </a:t>
            </a:r>
            <a:r>
              <a:rPr lang="en-AU" dirty="0" err="1"/>
              <a:t>sulfate</a:t>
            </a:r>
            <a:r>
              <a:rPr lang="en-AU" dirty="0"/>
              <a:t> salts, synthetic detergents, dyes and pigments, explosives, and drugs. </a:t>
            </a:r>
          </a:p>
          <a:p>
            <a:r>
              <a:rPr lang="en-AU" dirty="0"/>
              <a:t>It is used in petroleum refining to wash impurities out of gasoline and other refinery products. </a:t>
            </a:r>
          </a:p>
          <a:p>
            <a:r>
              <a:rPr lang="en-AU" dirty="0"/>
              <a:t>Sulfuric acid is used in processing metals, e.g., in pickling (cleaning) iron and steel before plating them with tin or zinc. </a:t>
            </a:r>
          </a:p>
          <a:p>
            <a:r>
              <a:rPr lang="en-AU" dirty="0"/>
              <a:t>Rayon is made with sulfuric acid. It serves as the electrolyte in the lead-acid storage battery </a:t>
            </a:r>
          </a:p>
        </p:txBody>
      </p:sp>
    </p:spTree>
    <p:extLst>
      <p:ext uri="{BB962C8B-B14F-4D97-AF65-F5344CB8AC3E}">
        <p14:creationId xmlns:p14="http://schemas.microsoft.com/office/powerpoint/2010/main" val="865154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881" y="130630"/>
            <a:ext cx="11542815" cy="760019"/>
          </a:xfrm>
        </p:spPr>
        <p:txBody>
          <a:bodyPr/>
          <a:lstStyle/>
          <a:p>
            <a:r>
              <a:rPr lang="en-AU" b="1" dirty="0">
                <a:solidFill>
                  <a:srgbClr val="FF0000"/>
                </a:solidFill>
              </a:rPr>
              <a:t>Synthesis of Sulfuric acid</a:t>
            </a:r>
          </a:p>
        </p:txBody>
      </p:sp>
      <p:sp>
        <p:nvSpPr>
          <p:cNvPr id="3" name="Content Placeholder 2"/>
          <p:cNvSpPr>
            <a:spLocks noGrp="1"/>
          </p:cNvSpPr>
          <p:nvPr>
            <p:ph idx="1"/>
          </p:nvPr>
        </p:nvSpPr>
        <p:spPr>
          <a:xfrm>
            <a:off x="213756" y="878774"/>
            <a:ext cx="11140044" cy="5298189"/>
          </a:xfrm>
        </p:spPr>
        <p:txBody>
          <a:bodyPr>
            <a:normAutofit fontScale="92500" lnSpcReduction="20000"/>
          </a:bodyPr>
          <a:lstStyle/>
          <a:p>
            <a:r>
              <a:rPr lang="en-AU" dirty="0"/>
              <a:t>The </a:t>
            </a:r>
            <a:r>
              <a:rPr lang="en-AU" i="1" dirty="0"/>
              <a:t>Contact Process</a:t>
            </a:r>
            <a:r>
              <a:rPr lang="en-AU" dirty="0"/>
              <a:t> is a process involving the catalytic oxidation of </a:t>
            </a:r>
            <a:r>
              <a:rPr lang="en-AU" dirty="0" err="1"/>
              <a:t>sulfur</a:t>
            </a:r>
            <a:r>
              <a:rPr lang="en-AU" dirty="0"/>
              <a:t> dioxide, SO</a:t>
            </a:r>
            <a:r>
              <a:rPr lang="en-AU" baseline="-25000" dirty="0"/>
              <a:t>2</a:t>
            </a:r>
            <a:r>
              <a:rPr lang="en-AU" dirty="0"/>
              <a:t>, to </a:t>
            </a:r>
            <a:r>
              <a:rPr lang="en-AU" dirty="0" err="1"/>
              <a:t>sulfur</a:t>
            </a:r>
            <a:r>
              <a:rPr lang="en-AU" dirty="0"/>
              <a:t> trioxide, SO</a:t>
            </a:r>
            <a:r>
              <a:rPr lang="en-AU" baseline="-25000" dirty="0"/>
              <a:t>3</a:t>
            </a:r>
            <a:r>
              <a:rPr lang="en-AU" dirty="0"/>
              <a:t>.</a:t>
            </a:r>
          </a:p>
          <a:p>
            <a:r>
              <a:rPr lang="en-AU" dirty="0"/>
              <a:t>Solid </a:t>
            </a:r>
            <a:r>
              <a:rPr lang="en-AU" dirty="0" err="1"/>
              <a:t>sulfur</a:t>
            </a:r>
            <a:r>
              <a:rPr lang="en-AU" dirty="0"/>
              <a:t>, S(s), is burned in air to form </a:t>
            </a:r>
            <a:r>
              <a:rPr lang="en-AU" dirty="0" err="1"/>
              <a:t>sulfur</a:t>
            </a:r>
            <a:r>
              <a:rPr lang="en-AU" dirty="0"/>
              <a:t> dioxide gas, SO</a:t>
            </a:r>
            <a:r>
              <a:rPr lang="en-AU" baseline="-25000" dirty="0"/>
              <a:t>2</a:t>
            </a:r>
            <a:endParaRPr lang="en-AU" dirty="0"/>
          </a:p>
          <a:p>
            <a:r>
              <a:rPr lang="en-AU" b="1" dirty="0"/>
              <a:t>S(s) + O</a:t>
            </a:r>
            <a:r>
              <a:rPr lang="en-AU" b="1" baseline="-25000" dirty="0"/>
              <a:t>2</a:t>
            </a:r>
            <a:r>
              <a:rPr lang="en-AU" b="1" dirty="0"/>
              <a:t>(g) → SO</a:t>
            </a:r>
            <a:r>
              <a:rPr lang="en-AU" b="1" baseline="-25000" dirty="0"/>
              <a:t>2</a:t>
            </a:r>
            <a:r>
              <a:rPr lang="en-AU" b="1" dirty="0"/>
              <a:t>(g)</a:t>
            </a:r>
          </a:p>
          <a:p>
            <a:r>
              <a:rPr lang="en-AU" dirty="0"/>
              <a:t>or by heating sulphide ores like pyrite in an excess of air:</a:t>
            </a:r>
          </a:p>
          <a:p>
            <a:endParaRPr lang="en-AU" b="1" dirty="0"/>
          </a:p>
          <a:p>
            <a:pPr marL="0" indent="0">
              <a:buNone/>
            </a:pPr>
            <a:endParaRPr lang="en-AU" b="1" dirty="0"/>
          </a:p>
          <a:p>
            <a:r>
              <a:rPr lang="en-AU" dirty="0"/>
              <a:t>The mixture of </a:t>
            </a:r>
            <a:r>
              <a:rPr lang="en-AU" dirty="0" err="1"/>
              <a:t>sulfur</a:t>
            </a:r>
            <a:r>
              <a:rPr lang="en-AU" dirty="0"/>
              <a:t> dioxide and air is heated to 450</a:t>
            </a:r>
            <a:r>
              <a:rPr lang="en-AU" baseline="30000" dirty="0"/>
              <a:t>o</a:t>
            </a:r>
            <a:r>
              <a:rPr lang="en-AU" dirty="0"/>
              <a:t>C and subjected to a pressure of 101.3 - 202.6 </a:t>
            </a:r>
            <a:r>
              <a:rPr lang="en-AU" dirty="0" err="1"/>
              <a:t>kPa</a:t>
            </a:r>
            <a:r>
              <a:rPr lang="en-AU" dirty="0"/>
              <a:t> (1 -2 atmospheres) in the presence of a vanadium catalyst (vanadium (V) oxide) to produce </a:t>
            </a:r>
            <a:r>
              <a:rPr lang="en-AU" dirty="0" err="1"/>
              <a:t>sulfur</a:t>
            </a:r>
            <a:r>
              <a:rPr lang="en-AU" dirty="0"/>
              <a:t> trioxide, SO</a:t>
            </a:r>
            <a:r>
              <a:rPr lang="en-AU" baseline="-25000" dirty="0"/>
              <a:t>3</a:t>
            </a:r>
            <a:r>
              <a:rPr lang="en-AU" dirty="0"/>
              <a:t>(g), with a </a:t>
            </a:r>
            <a:r>
              <a:rPr lang="en-AU" dirty="0">
                <a:hlinkClick r:id="rId2"/>
              </a:rPr>
              <a:t>yield</a:t>
            </a:r>
            <a:r>
              <a:rPr lang="en-AU" dirty="0"/>
              <a:t> of 98%.</a:t>
            </a:r>
            <a:br>
              <a:rPr lang="en-AU" dirty="0"/>
            </a:br>
            <a:endParaRPr lang="en-AU" dirty="0"/>
          </a:p>
          <a:p>
            <a:r>
              <a:rPr lang="en-AU" b="1" dirty="0"/>
              <a:t>2SO</a:t>
            </a:r>
            <a:r>
              <a:rPr lang="en-AU" b="1" baseline="-25000" dirty="0"/>
              <a:t>2</a:t>
            </a:r>
            <a:r>
              <a:rPr lang="en-AU" b="1" dirty="0"/>
              <a:t>(g) + O</a:t>
            </a:r>
            <a:r>
              <a:rPr lang="en-AU" b="1" baseline="-25000" dirty="0"/>
              <a:t>2</a:t>
            </a:r>
            <a:r>
              <a:rPr lang="en-AU" b="1" dirty="0"/>
              <a:t>(g) → 2SO</a:t>
            </a:r>
            <a:r>
              <a:rPr lang="en-AU" b="1" baseline="-25000" dirty="0"/>
              <a:t>3</a:t>
            </a:r>
            <a:r>
              <a:rPr lang="en-AU" b="1" dirty="0"/>
              <a:t>(g)</a:t>
            </a:r>
          </a:p>
          <a:p>
            <a:r>
              <a:rPr lang="en-AU" dirty="0"/>
              <a:t>Any unreacted gases from the above reaction are </a:t>
            </a:r>
            <a:r>
              <a:rPr lang="en-AU" dirty="0" err="1"/>
              <a:t>recylced</a:t>
            </a:r>
            <a:r>
              <a:rPr lang="en-AU" dirty="0"/>
              <a:t> back into the above reaction</a:t>
            </a:r>
          </a:p>
          <a:p>
            <a:endParaRPr lang="en-AU" dirty="0"/>
          </a:p>
        </p:txBody>
      </p:sp>
      <p:pic>
        <p:nvPicPr>
          <p:cNvPr id="1026" name="Picture 2" descr="http://www.chemguide.co.uk/physical/equilibria/so2eq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268" y="2861741"/>
            <a:ext cx="10645019" cy="47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920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748145" y="356260"/>
            <a:ext cx="10605655" cy="5820703"/>
          </a:xfrm>
        </p:spPr>
        <p:txBody>
          <a:bodyPr>
            <a:normAutofit lnSpcReduction="10000"/>
          </a:bodyPr>
          <a:lstStyle/>
          <a:p>
            <a:r>
              <a:rPr lang="en-AU" dirty="0" err="1"/>
              <a:t>Sulfur</a:t>
            </a:r>
            <a:r>
              <a:rPr lang="en-AU" dirty="0"/>
              <a:t> trioxide, SO</a:t>
            </a:r>
            <a:r>
              <a:rPr lang="en-AU" baseline="-25000" dirty="0"/>
              <a:t>3</a:t>
            </a:r>
            <a:r>
              <a:rPr lang="en-AU" dirty="0"/>
              <a:t>(g) is dissolved in 98% (18M) sulfuric acid, H</a:t>
            </a:r>
            <a:r>
              <a:rPr lang="en-AU" baseline="-25000" dirty="0"/>
              <a:t>2</a:t>
            </a:r>
            <a:r>
              <a:rPr lang="en-AU" dirty="0"/>
              <a:t>SO</a:t>
            </a:r>
            <a:r>
              <a:rPr lang="en-AU" baseline="-25000" dirty="0"/>
              <a:t>4</a:t>
            </a:r>
            <a:r>
              <a:rPr lang="en-AU" dirty="0"/>
              <a:t>, to produce </a:t>
            </a:r>
            <a:r>
              <a:rPr lang="en-AU" dirty="0" err="1"/>
              <a:t>disulfuric</a:t>
            </a:r>
            <a:r>
              <a:rPr lang="en-AU" dirty="0"/>
              <a:t> acid or </a:t>
            </a:r>
            <a:r>
              <a:rPr lang="en-AU" dirty="0" err="1"/>
              <a:t>pyrosulfuric</a:t>
            </a:r>
            <a:r>
              <a:rPr lang="en-AU" dirty="0"/>
              <a:t> acid, also known as fuming sulfuric acid or </a:t>
            </a:r>
            <a:r>
              <a:rPr lang="en-AU" b="1" dirty="0"/>
              <a:t>oleum</a:t>
            </a:r>
            <a:r>
              <a:rPr lang="en-AU" dirty="0"/>
              <a:t>, H</a:t>
            </a:r>
            <a:r>
              <a:rPr lang="en-AU" baseline="-25000" dirty="0"/>
              <a:t>2</a:t>
            </a:r>
            <a:r>
              <a:rPr lang="en-AU" dirty="0"/>
              <a:t>S</a:t>
            </a:r>
            <a:r>
              <a:rPr lang="en-AU" baseline="-25000" dirty="0"/>
              <a:t>2</a:t>
            </a:r>
            <a:r>
              <a:rPr lang="en-AU" dirty="0"/>
              <a:t>O</a:t>
            </a:r>
            <a:r>
              <a:rPr lang="en-AU" baseline="-25000" dirty="0"/>
              <a:t>7</a:t>
            </a:r>
            <a:r>
              <a:rPr lang="en-AU" dirty="0"/>
              <a:t>.</a:t>
            </a:r>
            <a:br>
              <a:rPr lang="en-AU" dirty="0"/>
            </a:br>
            <a:endParaRPr lang="en-AU" dirty="0"/>
          </a:p>
          <a:p>
            <a:r>
              <a:rPr lang="en-AU" b="1" dirty="0"/>
              <a:t>SO</a:t>
            </a:r>
            <a:r>
              <a:rPr lang="en-AU" b="1" baseline="-25000" dirty="0"/>
              <a:t>3</a:t>
            </a:r>
            <a:r>
              <a:rPr lang="en-AU" b="1" dirty="0"/>
              <a:t>(g) + H</a:t>
            </a:r>
            <a:r>
              <a:rPr lang="en-AU" b="1" baseline="-25000" dirty="0"/>
              <a:t>2</a:t>
            </a:r>
            <a:r>
              <a:rPr lang="en-AU" b="1" dirty="0"/>
              <a:t>SO</a:t>
            </a:r>
            <a:r>
              <a:rPr lang="en-AU" b="1" baseline="-25000" dirty="0"/>
              <a:t>4</a:t>
            </a:r>
            <a:r>
              <a:rPr lang="en-AU" b="1" dirty="0"/>
              <a:t> → H</a:t>
            </a:r>
            <a:r>
              <a:rPr lang="en-AU" b="1" baseline="-25000" dirty="0"/>
              <a:t>2</a:t>
            </a:r>
            <a:r>
              <a:rPr lang="en-AU" b="1" dirty="0"/>
              <a:t>S</a:t>
            </a:r>
            <a:r>
              <a:rPr lang="en-AU" b="1" baseline="-25000" dirty="0"/>
              <a:t>2</a:t>
            </a:r>
            <a:r>
              <a:rPr lang="en-AU" b="1" dirty="0"/>
              <a:t>O</a:t>
            </a:r>
            <a:r>
              <a:rPr lang="en-AU" b="1" baseline="-25000" dirty="0"/>
              <a:t>7</a:t>
            </a:r>
          </a:p>
          <a:p>
            <a:r>
              <a:rPr lang="en-AU" dirty="0"/>
              <a:t>This is done because when water is added directly to </a:t>
            </a:r>
            <a:r>
              <a:rPr lang="en-AU" dirty="0" err="1"/>
              <a:t>sulfur</a:t>
            </a:r>
            <a:r>
              <a:rPr lang="en-AU" dirty="0"/>
              <a:t> trioxide to produce sulfuric acid</a:t>
            </a:r>
          </a:p>
          <a:p>
            <a:r>
              <a:rPr lang="en-AU" b="1" dirty="0"/>
              <a:t>SO</a:t>
            </a:r>
            <a:r>
              <a:rPr lang="en-AU" b="1" baseline="-25000" dirty="0"/>
              <a:t>3</a:t>
            </a:r>
            <a:r>
              <a:rPr lang="en-AU" b="1" dirty="0"/>
              <a:t>(g) + H</a:t>
            </a:r>
            <a:r>
              <a:rPr lang="en-AU" b="1" baseline="-25000" dirty="0"/>
              <a:t>2</a:t>
            </a:r>
            <a:r>
              <a:rPr lang="en-AU" b="1" dirty="0"/>
              <a:t>O(l) → H</a:t>
            </a:r>
            <a:r>
              <a:rPr lang="en-AU" b="1" baseline="-25000" dirty="0"/>
              <a:t>2</a:t>
            </a:r>
            <a:r>
              <a:rPr lang="en-AU" b="1" dirty="0"/>
              <a:t>SO</a:t>
            </a:r>
            <a:r>
              <a:rPr lang="en-AU" b="1" baseline="-25000" dirty="0"/>
              <a:t>4</a:t>
            </a:r>
            <a:r>
              <a:rPr lang="en-AU" b="1" dirty="0"/>
              <a:t>(l)</a:t>
            </a:r>
          </a:p>
          <a:p>
            <a:r>
              <a:rPr lang="en-AU" dirty="0"/>
              <a:t>the reaction is slow and tends to form a mist in which the particles refuse to coalesce.</a:t>
            </a:r>
          </a:p>
          <a:p>
            <a:r>
              <a:rPr lang="en-AU" dirty="0"/>
              <a:t>Water is added to the </a:t>
            </a:r>
            <a:r>
              <a:rPr lang="en-AU" dirty="0" err="1"/>
              <a:t>disulfuric</a:t>
            </a:r>
            <a:r>
              <a:rPr lang="en-AU" dirty="0"/>
              <a:t> acid, H</a:t>
            </a:r>
            <a:r>
              <a:rPr lang="en-AU" baseline="-25000" dirty="0"/>
              <a:t>2</a:t>
            </a:r>
            <a:r>
              <a:rPr lang="en-AU" dirty="0"/>
              <a:t>S</a:t>
            </a:r>
            <a:r>
              <a:rPr lang="en-AU" baseline="-25000" dirty="0"/>
              <a:t>2</a:t>
            </a:r>
            <a:r>
              <a:rPr lang="en-AU" dirty="0"/>
              <a:t>O</a:t>
            </a:r>
            <a:r>
              <a:rPr lang="en-AU" baseline="-25000" dirty="0"/>
              <a:t>7</a:t>
            </a:r>
            <a:r>
              <a:rPr lang="en-AU" dirty="0"/>
              <a:t>, to produce sulfuric acid, H</a:t>
            </a:r>
            <a:r>
              <a:rPr lang="en-AU" baseline="-25000" dirty="0"/>
              <a:t>2</a:t>
            </a:r>
            <a:r>
              <a:rPr lang="en-AU" dirty="0"/>
              <a:t>SO</a:t>
            </a:r>
            <a:r>
              <a:rPr lang="en-AU" baseline="-25000" dirty="0"/>
              <a:t>4</a:t>
            </a:r>
            <a:br>
              <a:rPr lang="en-AU" dirty="0"/>
            </a:br>
            <a:endParaRPr lang="en-AU" dirty="0"/>
          </a:p>
          <a:p>
            <a:r>
              <a:rPr lang="en-AU" b="1" dirty="0"/>
              <a:t>H</a:t>
            </a:r>
            <a:r>
              <a:rPr lang="en-AU" b="1" baseline="-25000" dirty="0"/>
              <a:t>2</a:t>
            </a:r>
            <a:r>
              <a:rPr lang="en-AU" b="1" dirty="0"/>
              <a:t>S</a:t>
            </a:r>
            <a:r>
              <a:rPr lang="en-AU" b="1" baseline="-25000" dirty="0"/>
              <a:t>2</a:t>
            </a:r>
            <a:r>
              <a:rPr lang="en-AU" b="1" dirty="0"/>
              <a:t>O</a:t>
            </a:r>
            <a:r>
              <a:rPr lang="en-AU" b="1" baseline="-25000" dirty="0"/>
              <a:t>7</a:t>
            </a:r>
            <a:r>
              <a:rPr lang="en-AU" b="1" dirty="0"/>
              <a:t>(l) + H</a:t>
            </a:r>
            <a:r>
              <a:rPr lang="en-AU" b="1" baseline="-25000" dirty="0"/>
              <a:t>2</a:t>
            </a:r>
            <a:r>
              <a:rPr lang="en-AU" b="1" dirty="0"/>
              <a:t>O(l) → 2H</a:t>
            </a:r>
            <a:r>
              <a:rPr lang="en-AU" b="1" baseline="-25000" dirty="0"/>
              <a:t>2</a:t>
            </a:r>
            <a:r>
              <a:rPr lang="en-AU" b="1" dirty="0"/>
              <a:t>SO</a:t>
            </a:r>
            <a:r>
              <a:rPr lang="en-AU" b="1" baseline="-25000" dirty="0"/>
              <a:t>4</a:t>
            </a:r>
            <a:r>
              <a:rPr lang="en-AU" b="1" dirty="0"/>
              <a:t>(l)</a:t>
            </a:r>
          </a:p>
          <a:p>
            <a:endParaRPr lang="en-AU" dirty="0"/>
          </a:p>
        </p:txBody>
      </p:sp>
    </p:spTree>
    <p:extLst>
      <p:ext uri="{BB962C8B-B14F-4D97-AF65-F5344CB8AC3E}">
        <p14:creationId xmlns:p14="http://schemas.microsoft.com/office/powerpoint/2010/main" val="544054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FF0000"/>
                </a:solidFill>
              </a:rPr>
              <a:t>Explaining the conditions</a:t>
            </a:r>
          </a:p>
        </p:txBody>
      </p:sp>
      <p:sp>
        <p:nvSpPr>
          <p:cNvPr id="3" name="Content Placeholder 2"/>
          <p:cNvSpPr>
            <a:spLocks noGrp="1"/>
          </p:cNvSpPr>
          <p:nvPr>
            <p:ph idx="1"/>
          </p:nvPr>
        </p:nvSpPr>
        <p:spPr/>
        <p:txBody>
          <a:bodyPr/>
          <a:lstStyle/>
          <a:p>
            <a:r>
              <a:rPr lang="en-AU" b="1" dirty="0"/>
              <a:t>The proportions of sulphur dioxide and oxygen</a:t>
            </a:r>
          </a:p>
          <a:p>
            <a:r>
              <a:rPr lang="en-AU" dirty="0"/>
              <a:t>2SO</a:t>
            </a:r>
            <a:r>
              <a:rPr lang="en-AU" baseline="-25000" dirty="0"/>
              <a:t>2</a:t>
            </a:r>
            <a:r>
              <a:rPr lang="en-AU" dirty="0"/>
              <a:t>(g) + O</a:t>
            </a:r>
            <a:r>
              <a:rPr lang="en-AU" baseline="-25000" dirty="0"/>
              <a:t>2</a:t>
            </a:r>
            <a:r>
              <a:rPr lang="en-AU" dirty="0"/>
              <a:t>(g) → 2SO</a:t>
            </a:r>
            <a:r>
              <a:rPr lang="en-AU" baseline="-25000" dirty="0"/>
              <a:t>3</a:t>
            </a:r>
            <a:r>
              <a:rPr lang="en-AU" dirty="0"/>
              <a:t>(g)</a:t>
            </a:r>
          </a:p>
          <a:p>
            <a:r>
              <a:rPr lang="en-AU" dirty="0"/>
              <a:t>Stoichiometric ration is 2:1, maintain the ratio as 1:1 provides excess of O</a:t>
            </a:r>
            <a:r>
              <a:rPr lang="en-AU" baseline="-25000" dirty="0"/>
              <a:t>2</a:t>
            </a:r>
          </a:p>
          <a:p>
            <a:r>
              <a:rPr lang="en-AU" dirty="0"/>
              <a:t>Hence shift of equilibrium towards the right, more yield of SO</a:t>
            </a:r>
            <a:r>
              <a:rPr lang="en-AU" baseline="-25000" dirty="0"/>
              <a:t>3  </a:t>
            </a:r>
            <a:r>
              <a:rPr lang="en-AU" dirty="0"/>
              <a:t>  </a:t>
            </a:r>
          </a:p>
          <a:p>
            <a:r>
              <a:rPr lang="en-AU" dirty="0"/>
              <a:t>Free Oxygen from air</a:t>
            </a:r>
            <a:r>
              <a:rPr lang="en-AU" baseline="-25000" dirty="0"/>
              <a:t>.</a:t>
            </a:r>
          </a:p>
        </p:txBody>
      </p:sp>
    </p:spTree>
    <p:extLst>
      <p:ext uri="{BB962C8B-B14F-4D97-AF65-F5344CB8AC3E}">
        <p14:creationId xmlns:p14="http://schemas.microsoft.com/office/powerpoint/2010/main" val="2988757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132" y="190005"/>
            <a:ext cx="11080668" cy="1009403"/>
          </a:xfrm>
        </p:spPr>
        <p:txBody>
          <a:bodyPr/>
          <a:lstStyle/>
          <a:p>
            <a:r>
              <a:rPr lang="en-AU" b="1" dirty="0">
                <a:solidFill>
                  <a:srgbClr val="FF0000"/>
                </a:solidFill>
              </a:rPr>
              <a:t>The temperature</a:t>
            </a:r>
            <a:endParaRPr lang="en-AU" dirty="0">
              <a:solidFill>
                <a:srgbClr val="FF0000"/>
              </a:solidFill>
            </a:endParaRPr>
          </a:p>
        </p:txBody>
      </p:sp>
      <p:sp>
        <p:nvSpPr>
          <p:cNvPr id="3" name="Content Placeholder 2"/>
          <p:cNvSpPr>
            <a:spLocks noGrp="1"/>
          </p:cNvSpPr>
          <p:nvPr>
            <p:ph idx="1"/>
          </p:nvPr>
        </p:nvSpPr>
        <p:spPr>
          <a:xfrm>
            <a:off x="463138" y="1080656"/>
            <a:ext cx="10890662" cy="5096308"/>
          </a:xfrm>
        </p:spPr>
        <p:txBody>
          <a:bodyPr>
            <a:normAutofit fontScale="92500" lnSpcReduction="10000"/>
          </a:bodyPr>
          <a:lstStyle/>
          <a:p>
            <a:r>
              <a:rPr lang="en-AU" dirty="0"/>
              <a:t>You need to shift the position of the equilibrium as far as possible to the right in order to produce the maximum possible amount of sulphur trioxide in the equilibrium mixture.</a:t>
            </a:r>
          </a:p>
          <a:p>
            <a:endParaRPr lang="en-AU" dirty="0"/>
          </a:p>
          <a:p>
            <a:endParaRPr lang="en-AU" dirty="0"/>
          </a:p>
          <a:p>
            <a:r>
              <a:rPr lang="en-AU" dirty="0"/>
              <a:t>The forward reaction (the production of sulphur trioxide) is exothermic.</a:t>
            </a:r>
          </a:p>
          <a:p>
            <a:r>
              <a:rPr lang="en-AU" dirty="0"/>
              <a:t>Compromise the temperature, to get the maximum yield.</a:t>
            </a:r>
          </a:p>
          <a:p>
            <a:r>
              <a:rPr lang="en-AU" dirty="0"/>
              <a:t>According to Le Chatelier's Principle, this will be favoured if you lower the temperature. The system will respond by moving the position of equilibrium to counteract this - in other words by producing more heat.</a:t>
            </a:r>
          </a:p>
          <a:p>
            <a:r>
              <a:rPr lang="en-AU" dirty="0"/>
              <a:t>In order to get as much sulphur trioxide as possible in the equilibrium mixture, you need as low a temperature as possible. However, 400 - 450°C isn't a low temperature!</a:t>
            </a:r>
          </a:p>
        </p:txBody>
      </p:sp>
      <p:pic>
        <p:nvPicPr>
          <p:cNvPr id="2050" name="Picture 2" descr="http://www.chemguide.co.uk/physical/equilibria/contacteq.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172" y="2795329"/>
            <a:ext cx="7987316" cy="37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72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132" y="1"/>
            <a:ext cx="11080668" cy="629391"/>
          </a:xfrm>
        </p:spPr>
        <p:txBody>
          <a:bodyPr>
            <a:normAutofit fontScale="90000"/>
          </a:bodyPr>
          <a:lstStyle/>
          <a:p>
            <a:r>
              <a:rPr lang="en-AU" b="1" dirty="0">
                <a:solidFill>
                  <a:srgbClr val="FF0000"/>
                </a:solidFill>
              </a:rPr>
              <a:t>The pressure</a:t>
            </a:r>
          </a:p>
        </p:txBody>
      </p:sp>
      <p:sp>
        <p:nvSpPr>
          <p:cNvPr id="3" name="Content Placeholder 2"/>
          <p:cNvSpPr>
            <a:spLocks noGrp="1"/>
          </p:cNvSpPr>
          <p:nvPr>
            <p:ph idx="1"/>
          </p:nvPr>
        </p:nvSpPr>
        <p:spPr>
          <a:xfrm>
            <a:off x="320633" y="712518"/>
            <a:ext cx="11198431" cy="5937663"/>
          </a:xfrm>
        </p:spPr>
        <p:txBody>
          <a:bodyPr>
            <a:normAutofit lnSpcReduction="10000"/>
          </a:bodyPr>
          <a:lstStyle/>
          <a:p>
            <a:r>
              <a:rPr lang="en-AU" dirty="0"/>
              <a:t>Notice that there are 3 molecules on the left-hand side of the equation, but only 2 on the right.</a:t>
            </a:r>
          </a:p>
          <a:p>
            <a:endParaRPr lang="en-AU"/>
          </a:p>
          <a:p>
            <a:r>
              <a:rPr lang="en-AU"/>
              <a:t>According </a:t>
            </a:r>
            <a:r>
              <a:rPr lang="en-AU" dirty="0"/>
              <a:t>to Le Chatelier's Principle, if you increase the pressure the system will respond by favouring the reaction which produces fewer molecules. That will cause the pressure to fall again.</a:t>
            </a:r>
          </a:p>
          <a:p>
            <a:r>
              <a:rPr lang="en-AU" dirty="0"/>
              <a:t>In order to get as much sulphur trioxide as possible in the equilibrium mixture, you need as high a pressure as possible. High pressures also increase the rate of the reaction. However, the reaction is done at pressures close to atmospheric pressure!</a:t>
            </a:r>
          </a:p>
          <a:p>
            <a:r>
              <a:rPr lang="en-AU" b="1" i="1" dirty="0"/>
              <a:t>Economic considerations</a:t>
            </a:r>
            <a:endParaRPr lang="en-AU" dirty="0"/>
          </a:p>
          <a:p>
            <a:r>
              <a:rPr lang="en-AU" dirty="0"/>
              <a:t>Even at these relatively low pressures, there is a 99.5% conversion of sulphur dioxide into sulphur trioxide. The very small improvement that you could achieve by increasing the pressure isn't worth the expense of producing those high pressures.</a:t>
            </a:r>
          </a:p>
          <a:p>
            <a:endParaRPr lang="en-AU" dirty="0"/>
          </a:p>
          <a:p>
            <a:endParaRPr lang="en-AU" dirty="0"/>
          </a:p>
        </p:txBody>
      </p:sp>
      <p:pic>
        <p:nvPicPr>
          <p:cNvPr id="5" name="Picture 2" descr="http://www.chemguide.co.uk/physical/equilibria/contacteq.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032" y="1441542"/>
            <a:ext cx="7987316" cy="37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849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FF0000"/>
                </a:solidFill>
              </a:rPr>
              <a:t>The catalyst </a:t>
            </a:r>
          </a:p>
        </p:txBody>
      </p:sp>
      <p:sp>
        <p:nvSpPr>
          <p:cNvPr id="3" name="Content Placeholder 2"/>
          <p:cNvSpPr>
            <a:spLocks noGrp="1"/>
          </p:cNvSpPr>
          <p:nvPr>
            <p:ph idx="1"/>
          </p:nvPr>
        </p:nvSpPr>
        <p:spPr>
          <a:xfrm>
            <a:off x="581890" y="1543792"/>
            <a:ext cx="10960926" cy="4916385"/>
          </a:xfrm>
        </p:spPr>
        <p:txBody>
          <a:bodyPr/>
          <a:lstStyle/>
          <a:p>
            <a:r>
              <a:rPr lang="en-AU" b="1" i="1" dirty="0"/>
              <a:t>Vanadium oxide V</a:t>
            </a:r>
            <a:r>
              <a:rPr lang="en-AU" b="1" i="1" baseline="-25000" dirty="0"/>
              <a:t>2</a:t>
            </a:r>
            <a:r>
              <a:rPr lang="en-AU" b="1" i="1" dirty="0"/>
              <a:t>O</a:t>
            </a:r>
            <a:r>
              <a:rPr lang="en-AU" b="1" i="1" baseline="-25000" dirty="0"/>
              <a:t>5</a:t>
            </a:r>
          </a:p>
          <a:p>
            <a:r>
              <a:rPr lang="en-AU" b="1" i="1" dirty="0"/>
              <a:t>Equilibrium considerations</a:t>
            </a:r>
            <a:endParaRPr lang="en-AU" dirty="0"/>
          </a:p>
          <a:p>
            <a:r>
              <a:rPr lang="en-AU" dirty="0"/>
              <a:t>The catalyst has no effect whatsoever on the position of the equilibrium. Adding a catalyst doesn't produce any greater percentage of sulphur trioxide in the equilibrium mixture. Its only function is to speed up the reaction.</a:t>
            </a:r>
          </a:p>
          <a:p>
            <a:pPr marL="0" indent="0">
              <a:buNone/>
            </a:pPr>
            <a:endParaRPr lang="en-AU" dirty="0"/>
          </a:p>
        </p:txBody>
      </p:sp>
    </p:spTree>
    <p:extLst>
      <p:ext uri="{BB962C8B-B14F-4D97-AF65-F5344CB8AC3E}">
        <p14:creationId xmlns:p14="http://schemas.microsoft.com/office/powerpoint/2010/main" val="3254333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Enzymes</a:t>
            </a:r>
          </a:p>
        </p:txBody>
      </p:sp>
      <p:sp>
        <p:nvSpPr>
          <p:cNvPr id="44035" name="TextBox 1"/>
          <p:cNvSpPr txBox="1">
            <a:spLocks noChangeArrowheads="1"/>
          </p:cNvSpPr>
          <p:nvPr/>
        </p:nvSpPr>
        <p:spPr bwMode="auto">
          <a:xfrm>
            <a:off x="1752600" y="990601"/>
            <a:ext cx="83058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solidFill>
                  <a:srgbClr val="FF0000"/>
                </a:solidFill>
              </a:rPr>
              <a:t>Enzymes</a:t>
            </a:r>
            <a:r>
              <a:rPr lang="en-US" altLang="en-US" sz="2800"/>
              <a:t> are biological proteins that catalyse specific reactions in living organisms. </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Their shape defines their property and each one is specific for a particular reaction, such as fat hydrolysis.</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Enzymes are also used in industry to catalyse industrial reactions and increase reaction rates.</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While not contributing directly to yield, they increase the amount of product produced in a period of time.</a:t>
            </a:r>
          </a:p>
        </p:txBody>
      </p:sp>
    </p:spTree>
    <p:extLst>
      <p:ext uri="{BB962C8B-B14F-4D97-AF65-F5344CB8AC3E}">
        <p14:creationId xmlns:p14="http://schemas.microsoft.com/office/powerpoint/2010/main" val="127941829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Calculating theoretical yield</a:t>
            </a:r>
          </a:p>
        </p:txBody>
      </p:sp>
      <p:sp>
        <p:nvSpPr>
          <p:cNvPr id="46083" name="TextBox 1"/>
          <p:cNvSpPr txBox="1">
            <a:spLocks noChangeArrowheads="1"/>
          </p:cNvSpPr>
          <p:nvPr/>
        </p:nvSpPr>
        <p:spPr bwMode="auto">
          <a:xfrm>
            <a:off x="1752600" y="1143000"/>
            <a:ext cx="83058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solidFill>
                  <a:srgbClr val="FF0000"/>
                </a:solidFill>
              </a:rPr>
              <a:t>Theoretical yield </a:t>
            </a:r>
            <a:r>
              <a:rPr lang="en-US" altLang="en-US" sz="2800"/>
              <a:t>is calculated on the assumption that a reaction proceeds with 100% efficiency.</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One factor that limits the theoretical yield is the limiting reactant. </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One of the reactants will often run out before the other one. This is the </a:t>
            </a:r>
            <a:r>
              <a:rPr lang="en-US" altLang="en-US" sz="2800">
                <a:solidFill>
                  <a:srgbClr val="FF0000"/>
                </a:solidFill>
              </a:rPr>
              <a:t>limiting reagent </a:t>
            </a:r>
            <a:r>
              <a:rPr lang="en-US" altLang="en-US" sz="2800"/>
              <a:t>and the other is said to be in excess.</a:t>
            </a:r>
          </a:p>
        </p:txBody>
      </p:sp>
    </p:spTree>
    <p:extLst>
      <p:ext uri="{BB962C8B-B14F-4D97-AF65-F5344CB8AC3E}">
        <p14:creationId xmlns:p14="http://schemas.microsoft.com/office/powerpoint/2010/main" val="269934026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a:solidFill>
                  <a:schemeClr val="bg1"/>
                </a:solidFill>
                <a:cs typeface="Arial" panose="020B0604020202020204" pitchFamily="34" charset="0"/>
              </a:rPr>
              <a:t>Calculating percentage yield</a:t>
            </a:r>
          </a:p>
        </p:txBody>
      </p:sp>
      <p:sp>
        <p:nvSpPr>
          <p:cNvPr id="48131" name="TextBox 1"/>
          <p:cNvSpPr txBox="1">
            <a:spLocks noChangeArrowheads="1"/>
          </p:cNvSpPr>
          <p:nvPr/>
        </p:nvSpPr>
        <p:spPr bwMode="auto">
          <a:xfrm>
            <a:off x="1752600" y="1143000"/>
            <a:ext cx="8305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solidFill>
                  <a:srgbClr val="FF0000"/>
                </a:solidFill>
              </a:rPr>
              <a:t>Percentage yield </a:t>
            </a:r>
            <a:r>
              <a:rPr lang="en-US" altLang="en-US" sz="2800"/>
              <a:t>gives a comparison of the actual yield and the theoretical yield.</a:t>
            </a:r>
          </a:p>
        </p:txBody>
      </p:sp>
      <p:pic>
        <p:nvPicPr>
          <p:cNvPr id="4813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438400"/>
            <a:ext cx="52022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58812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Uses of reactions</a:t>
            </a:r>
          </a:p>
        </p:txBody>
      </p:sp>
      <p:sp>
        <p:nvSpPr>
          <p:cNvPr id="9219" name="TextBox 1"/>
          <p:cNvSpPr txBox="1">
            <a:spLocks noChangeArrowheads="1"/>
          </p:cNvSpPr>
          <p:nvPr/>
        </p:nvSpPr>
        <p:spPr bwMode="auto">
          <a:xfrm>
            <a:off x="1752600" y="1143001"/>
            <a:ext cx="8305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Chemical synthesis is the process of choosing suitable reactants, conditions and pathways to form a desired product.</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Common medicines that have been specifically developed include aspirin (acetylsalicylic acid) and penicillin.</a:t>
            </a:r>
          </a:p>
        </p:txBody>
      </p:sp>
      <p:pic>
        <p:nvPicPr>
          <p:cNvPr id="922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810000"/>
            <a:ext cx="20574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962400"/>
            <a:ext cx="3341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517757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ctrTitle"/>
          </p:nvPr>
        </p:nvSpPr>
        <p:spPr>
          <a:xfrm>
            <a:off x="1803400" y="2133601"/>
            <a:ext cx="7772400" cy="860425"/>
          </a:xfrm>
        </p:spPr>
        <p:txBody>
          <a:bodyPr>
            <a:normAutofit fontScale="90000"/>
          </a:bodyPr>
          <a:lstStyle/>
          <a:p>
            <a:pPr eaLnBrk="1" hangingPunct="1"/>
            <a:r>
              <a:rPr lang="en-US" altLang="en-US" dirty="0">
                <a:cs typeface="Arial" panose="020B0604020202020204" pitchFamily="34" charset="0"/>
              </a:rPr>
              <a:t>Chapter 9: Synthesis reactions</a:t>
            </a:r>
          </a:p>
        </p:txBody>
      </p:sp>
      <p:sp>
        <p:nvSpPr>
          <p:cNvPr id="50179" name="TextBox 1"/>
          <p:cNvSpPr txBox="1">
            <a:spLocks noChangeArrowheads="1"/>
          </p:cNvSpPr>
          <p:nvPr/>
        </p:nvSpPr>
        <p:spPr bwMode="auto">
          <a:xfrm>
            <a:off x="1828800" y="3429000"/>
            <a:ext cx="548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000" b="1" dirty="0">
                <a:solidFill>
                  <a:srgbClr val="FF0000"/>
                </a:solidFill>
                <a:cs typeface="Arial" panose="020B0604020202020204" pitchFamily="34" charset="0"/>
              </a:rPr>
              <a:t>Soaps and detergents</a:t>
            </a:r>
            <a:endParaRPr lang="en-AU" altLang="en-US" sz="2000" b="1" dirty="0">
              <a:solidFill>
                <a:srgbClr val="FF0000"/>
              </a:solidFill>
            </a:endParaRPr>
          </a:p>
        </p:txBody>
      </p:sp>
    </p:spTree>
    <p:extLst>
      <p:ext uri="{BB962C8B-B14F-4D97-AF65-F5344CB8AC3E}">
        <p14:creationId xmlns:p14="http://schemas.microsoft.com/office/powerpoint/2010/main" val="180584766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Structure</a:t>
            </a:r>
          </a:p>
        </p:txBody>
      </p:sp>
      <p:sp>
        <p:nvSpPr>
          <p:cNvPr id="52227" name="TextBox 1"/>
          <p:cNvSpPr txBox="1">
            <a:spLocks noChangeArrowheads="1"/>
          </p:cNvSpPr>
          <p:nvPr/>
        </p:nvSpPr>
        <p:spPr bwMode="auto">
          <a:xfrm>
            <a:off x="1752600" y="1143000"/>
            <a:ext cx="83058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Soap consists of fatty acid salts, with a long non-polar carbon chain and a polar carboxylate ion at the other end.</a:t>
            </a:r>
          </a:p>
          <a:p>
            <a:pPr eaLnBrk="1" hangingPunct="1">
              <a:lnSpc>
                <a:spcPct val="100000"/>
              </a:lnSpc>
              <a:spcBef>
                <a:spcPct val="0"/>
              </a:spcBef>
            </a:pPr>
            <a:endParaRPr lang="en-US" altLang="en-US" sz="2800"/>
          </a:p>
          <a:p>
            <a:pPr eaLnBrk="1" hangingPunct="1">
              <a:lnSpc>
                <a:spcPct val="100000"/>
              </a:lnSpc>
              <a:spcBef>
                <a:spcPct val="0"/>
              </a:spcBef>
            </a:pPr>
            <a:endParaRPr lang="en-US" altLang="en-US" sz="2800"/>
          </a:p>
          <a:p>
            <a:pPr eaLnBrk="1" hangingPunct="1">
              <a:lnSpc>
                <a:spcPct val="100000"/>
              </a:lnSpc>
              <a:spcBef>
                <a:spcPct val="0"/>
              </a:spcBef>
            </a:pPr>
            <a:endParaRPr lang="en-US" altLang="en-US" sz="2800"/>
          </a:p>
          <a:p>
            <a:pPr eaLnBrk="1" hangingPunct="1">
              <a:lnSpc>
                <a:spcPct val="100000"/>
              </a:lnSpc>
              <a:spcBef>
                <a:spcPct val="0"/>
              </a:spcBef>
            </a:pPr>
            <a:r>
              <a:rPr lang="en-US" altLang="en-US" sz="2800"/>
              <a:t>The soap ion is bonded to a potassium or sodium ion, making the final structure a potassium or sodium carboxylate salt.</a:t>
            </a:r>
          </a:p>
        </p:txBody>
      </p:sp>
      <p:pic>
        <p:nvPicPr>
          <p:cNvPr id="5222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743200"/>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3.bp.blogspot.com/-9yps-uOvDHQ/UeyFUFV2OuI/AAAAAAAAAvU/x2B-Jrh1OJo/s1600/thCA345PJ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9383" y="199139"/>
            <a:ext cx="283845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2012books.lardbucket.org/books/introduction-to-chemistry-general-organic-and-biological/section_18/69d5fa45b0586b3176a8740f67ef9e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9432" y="5116843"/>
            <a:ext cx="6975269" cy="1156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05083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1496291" y="152399"/>
            <a:ext cx="8638309" cy="838201"/>
          </a:xfrm>
        </p:spPr>
        <p:txBody>
          <a:bodyPr>
            <a:normAutofit fontScale="90000"/>
          </a:bodyPr>
          <a:lstStyle/>
          <a:p>
            <a:pPr eaLnBrk="1" hangingPunct="1"/>
            <a:r>
              <a:rPr lang="en-US" altLang="en-US" sz="2800" b="1" dirty="0">
                <a:solidFill>
                  <a:srgbClr val="FF0000"/>
                </a:solidFill>
                <a:cs typeface="Arial" panose="020B0604020202020204" pitchFamily="34" charset="0"/>
              </a:rPr>
              <a:t>How soaps are made- alkaline hydrolysis of a plant oil or animal fat.</a:t>
            </a:r>
          </a:p>
        </p:txBody>
      </p:sp>
      <p:sp>
        <p:nvSpPr>
          <p:cNvPr id="54275" name="TextBox 1"/>
          <p:cNvSpPr txBox="1">
            <a:spLocks noChangeArrowheads="1"/>
          </p:cNvSpPr>
          <p:nvPr/>
        </p:nvSpPr>
        <p:spPr bwMode="auto">
          <a:xfrm>
            <a:off x="1752600" y="990601"/>
            <a:ext cx="8305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dirty="0"/>
              <a:t>Fats are </a:t>
            </a:r>
            <a:r>
              <a:rPr lang="en-US" altLang="en-US" sz="2800" dirty="0" err="1">
                <a:solidFill>
                  <a:srgbClr val="FF0000"/>
                </a:solidFill>
              </a:rPr>
              <a:t>triesters</a:t>
            </a:r>
            <a:r>
              <a:rPr lang="en-US" altLang="en-US" sz="2800" dirty="0"/>
              <a:t> made from a glycerol molecule attached to three fatty acid chains. </a:t>
            </a:r>
          </a:p>
          <a:p>
            <a:pPr eaLnBrk="1" hangingPunct="1">
              <a:lnSpc>
                <a:spcPct val="100000"/>
              </a:lnSpc>
              <a:spcBef>
                <a:spcPct val="0"/>
              </a:spcBef>
            </a:pPr>
            <a:endParaRPr lang="en-US" altLang="en-US" sz="2800" dirty="0"/>
          </a:p>
          <a:p>
            <a:pPr eaLnBrk="1" hangingPunct="1">
              <a:lnSpc>
                <a:spcPct val="100000"/>
              </a:lnSpc>
              <a:spcBef>
                <a:spcPct val="0"/>
              </a:spcBef>
            </a:pPr>
            <a:r>
              <a:rPr lang="en-US" altLang="en-US" sz="2800" dirty="0"/>
              <a:t>Splitting the fat molecule by adding sodium hydroxide results in the release of three fatty acid ions, which form carboxylate salts.</a:t>
            </a:r>
          </a:p>
        </p:txBody>
      </p:sp>
      <p:pic>
        <p:nvPicPr>
          <p:cNvPr id="5427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660776"/>
            <a:ext cx="8707438"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2577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How soaps work</a:t>
            </a:r>
          </a:p>
        </p:txBody>
      </p:sp>
      <p:sp>
        <p:nvSpPr>
          <p:cNvPr id="56323" name="TextBox 1"/>
          <p:cNvSpPr txBox="1">
            <a:spLocks noChangeArrowheads="1"/>
          </p:cNvSpPr>
          <p:nvPr/>
        </p:nvSpPr>
        <p:spPr bwMode="auto">
          <a:xfrm>
            <a:off x="605642" y="1143001"/>
            <a:ext cx="689185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dirty="0"/>
              <a:t>Soap molecules have a non-polar hydrocarbon end that can dissolve in grease, oil and other non-polar substances. It is </a:t>
            </a:r>
            <a:r>
              <a:rPr lang="en-US" altLang="en-US" sz="2800" dirty="0">
                <a:solidFill>
                  <a:srgbClr val="FF0000"/>
                </a:solidFill>
              </a:rPr>
              <a:t>hydrophobic</a:t>
            </a:r>
            <a:r>
              <a:rPr lang="en-US" altLang="en-US" sz="2800" dirty="0"/>
              <a:t>.</a:t>
            </a:r>
          </a:p>
          <a:p>
            <a:pPr eaLnBrk="1" hangingPunct="1">
              <a:lnSpc>
                <a:spcPct val="100000"/>
              </a:lnSpc>
              <a:spcBef>
                <a:spcPct val="0"/>
              </a:spcBef>
            </a:pPr>
            <a:endParaRPr lang="en-US" altLang="en-US" sz="2800" dirty="0"/>
          </a:p>
          <a:p>
            <a:pPr eaLnBrk="1" hangingPunct="1">
              <a:lnSpc>
                <a:spcPct val="100000"/>
              </a:lnSpc>
              <a:spcBef>
                <a:spcPct val="0"/>
              </a:spcBef>
            </a:pPr>
            <a:r>
              <a:rPr lang="en-US" altLang="en-US" sz="2800" dirty="0"/>
              <a:t>At the other end, the molecules have a carboxylate ion, which is capable of forming bonds with polar substances, including water. It is </a:t>
            </a:r>
            <a:r>
              <a:rPr lang="en-US" altLang="en-US" sz="2800" dirty="0">
                <a:solidFill>
                  <a:srgbClr val="FF0000"/>
                </a:solidFill>
              </a:rPr>
              <a:t>hydrophilic</a:t>
            </a:r>
            <a:r>
              <a:rPr lang="en-US" altLang="en-US" sz="2800" dirty="0"/>
              <a:t>.</a:t>
            </a:r>
          </a:p>
        </p:txBody>
      </p:sp>
      <p:pic>
        <p:nvPicPr>
          <p:cNvPr id="4098" name="Picture 2" descr="http://image.slidesharecdn.com/chapter14chemical4consumers-110714191804-phpapp01/95/chapter-5-chemical-4-consumers-22-728.jpg?cb=13106717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494" y="3446815"/>
            <a:ext cx="4271157" cy="320336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https://water.me.vccs.edu/courses/ENV295Labs/changes/soap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 name="AutoShape 6" descr="https://water.me.vccs.edu/courses/ENV295Labs/changes/soap2.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9569" y="482271"/>
            <a:ext cx="4257881" cy="2645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354688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chemeClr val="bg1"/>
                </a:solidFill>
                <a:cs typeface="Arial" panose="020B0604020202020204" pitchFamily="34" charset="0"/>
              </a:rPr>
              <a:t>How </a:t>
            </a:r>
            <a:r>
              <a:rPr lang="en-US" altLang="en-US" sz="2800" b="1" dirty="0">
                <a:solidFill>
                  <a:srgbClr val="FF0000"/>
                </a:solidFill>
                <a:cs typeface="Arial" panose="020B0604020202020204" pitchFamily="34" charset="0"/>
              </a:rPr>
              <a:t>soaps work</a:t>
            </a:r>
          </a:p>
        </p:txBody>
      </p:sp>
      <p:pic>
        <p:nvPicPr>
          <p:cNvPr id="5837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38200"/>
            <a:ext cx="91630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9740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How soaps work</a:t>
            </a:r>
          </a:p>
        </p:txBody>
      </p:sp>
      <p:sp>
        <p:nvSpPr>
          <p:cNvPr id="60419" name="TextBox 1"/>
          <p:cNvSpPr txBox="1">
            <a:spLocks noChangeArrowheads="1"/>
          </p:cNvSpPr>
          <p:nvPr/>
        </p:nvSpPr>
        <p:spPr bwMode="auto">
          <a:xfrm>
            <a:off x="843148" y="605642"/>
            <a:ext cx="6412675"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dirty="0"/>
              <a:t>The hydrophobic non-polar tail bonds with grease molecules with the polar, ionic head staying outside the grease.</a:t>
            </a:r>
          </a:p>
          <a:p>
            <a:pPr eaLnBrk="1" hangingPunct="1">
              <a:lnSpc>
                <a:spcPct val="100000"/>
              </a:lnSpc>
              <a:spcBef>
                <a:spcPct val="0"/>
              </a:spcBef>
            </a:pPr>
            <a:endParaRPr lang="en-US" altLang="en-US" sz="2800" dirty="0"/>
          </a:p>
          <a:p>
            <a:pPr eaLnBrk="1" hangingPunct="1">
              <a:lnSpc>
                <a:spcPct val="100000"/>
              </a:lnSpc>
              <a:spcBef>
                <a:spcPct val="0"/>
              </a:spcBef>
            </a:pPr>
            <a:r>
              <a:rPr lang="en-US" altLang="en-US" sz="2800" dirty="0"/>
              <a:t>The soap ions surround the grease so it is surrounded by ionic ends of the soap molecules. This makes the entire structure, called a micelle, soluble in water.</a:t>
            </a:r>
          </a:p>
          <a:p>
            <a:pPr eaLnBrk="1" hangingPunct="1">
              <a:lnSpc>
                <a:spcPct val="100000"/>
              </a:lnSpc>
              <a:spcBef>
                <a:spcPct val="0"/>
              </a:spcBef>
            </a:pPr>
            <a:endParaRPr lang="en-US" altLang="en-US" sz="2800" dirty="0"/>
          </a:p>
          <a:p>
            <a:pPr eaLnBrk="1" hangingPunct="1">
              <a:lnSpc>
                <a:spcPct val="100000"/>
              </a:lnSpc>
              <a:spcBef>
                <a:spcPct val="0"/>
              </a:spcBef>
            </a:pPr>
            <a:r>
              <a:rPr lang="en-US" altLang="en-US" sz="2800" dirty="0"/>
              <a:t>When the water is washed away, the grease is washed away with the dirty water.</a:t>
            </a:r>
          </a:p>
        </p:txBody>
      </p:sp>
      <p:pic>
        <p:nvPicPr>
          <p:cNvPr id="5122" name="Picture 2" descr="http://2.bp.blogspot.com/-iWkoQxFJ3So/Tt8BcnAVXNI/AAAAAAAAAF4/fJnJ7oYLo08/s1600/SoapIonInGrea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2033" y="3547814"/>
            <a:ext cx="4029075" cy="23431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chemed.chem.purdue.edu/genchem/topicreview/bp/ch15/graphics/15_9.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36525"/>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3587" y="605642"/>
            <a:ext cx="2381250"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363070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Detergents</a:t>
            </a:r>
          </a:p>
        </p:txBody>
      </p:sp>
      <p:sp>
        <p:nvSpPr>
          <p:cNvPr id="62467" name="TextBox 1"/>
          <p:cNvSpPr txBox="1">
            <a:spLocks noChangeArrowheads="1"/>
          </p:cNvSpPr>
          <p:nvPr/>
        </p:nvSpPr>
        <p:spPr bwMode="auto">
          <a:xfrm>
            <a:off x="1752600" y="1143001"/>
            <a:ext cx="8305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dirty="0"/>
              <a:t>Soaps do not work effectively in </a:t>
            </a:r>
            <a:r>
              <a:rPr lang="en-US" altLang="en-US" sz="2800" dirty="0">
                <a:solidFill>
                  <a:srgbClr val="FF0000"/>
                </a:solidFill>
              </a:rPr>
              <a:t>hard water</a:t>
            </a:r>
            <a:r>
              <a:rPr lang="en-US" altLang="en-US" sz="2800" dirty="0"/>
              <a:t>. Hard water contains a high proportion of calcium and magnesium ions. </a:t>
            </a:r>
          </a:p>
          <a:p>
            <a:pPr eaLnBrk="1" hangingPunct="1">
              <a:lnSpc>
                <a:spcPct val="100000"/>
              </a:lnSpc>
              <a:spcBef>
                <a:spcPct val="0"/>
              </a:spcBef>
            </a:pPr>
            <a:endParaRPr lang="en-US" altLang="en-US" sz="2800" dirty="0"/>
          </a:p>
          <a:p>
            <a:pPr eaLnBrk="1" hangingPunct="1">
              <a:lnSpc>
                <a:spcPct val="100000"/>
              </a:lnSpc>
              <a:spcBef>
                <a:spcPct val="0"/>
              </a:spcBef>
            </a:pPr>
            <a:r>
              <a:rPr lang="en-US" altLang="en-US" sz="2800" dirty="0"/>
              <a:t>When calcium and magnesium ions bond with the soap carboxylate ions, they form an insoluble solid, making the soap ineffective as a cleaning agent.</a:t>
            </a:r>
          </a:p>
        </p:txBody>
      </p:sp>
    </p:spTree>
    <p:extLst>
      <p:ext uri="{BB962C8B-B14F-4D97-AF65-F5344CB8AC3E}">
        <p14:creationId xmlns:p14="http://schemas.microsoft.com/office/powerpoint/2010/main" val="328968696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Detergents</a:t>
            </a:r>
          </a:p>
        </p:txBody>
      </p:sp>
      <p:sp>
        <p:nvSpPr>
          <p:cNvPr id="64515" name="TextBox 1"/>
          <p:cNvSpPr txBox="1">
            <a:spLocks noChangeArrowheads="1"/>
          </p:cNvSpPr>
          <p:nvPr/>
        </p:nvSpPr>
        <p:spPr bwMode="auto">
          <a:xfrm>
            <a:off x="1752600" y="1143000"/>
            <a:ext cx="8305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A </a:t>
            </a:r>
            <a:r>
              <a:rPr lang="en-US" altLang="en-US" sz="2800">
                <a:solidFill>
                  <a:srgbClr val="FF0000"/>
                </a:solidFill>
              </a:rPr>
              <a:t>detergent</a:t>
            </a:r>
            <a:r>
              <a:rPr lang="en-US" altLang="en-US" sz="2800"/>
              <a:t> ion is similar in structure to the soap ion, however the carboxylate ion is replaced by a sulfonate ion. </a:t>
            </a:r>
          </a:p>
          <a:p>
            <a:pPr eaLnBrk="1" hangingPunct="1">
              <a:lnSpc>
                <a:spcPct val="100000"/>
              </a:lnSpc>
              <a:spcBef>
                <a:spcPct val="0"/>
              </a:spcBef>
            </a:pPr>
            <a:endParaRPr lang="en-US" altLang="en-US" sz="2800"/>
          </a:p>
          <a:p>
            <a:pPr eaLnBrk="1" hangingPunct="1">
              <a:lnSpc>
                <a:spcPct val="100000"/>
              </a:lnSpc>
              <a:spcBef>
                <a:spcPct val="0"/>
              </a:spcBef>
            </a:pPr>
            <a:endParaRPr lang="en-US" altLang="en-US" sz="2800"/>
          </a:p>
          <a:p>
            <a:pPr eaLnBrk="1" hangingPunct="1">
              <a:lnSpc>
                <a:spcPct val="100000"/>
              </a:lnSpc>
              <a:spcBef>
                <a:spcPct val="0"/>
              </a:spcBef>
            </a:pPr>
            <a:endParaRPr lang="en-US" altLang="en-US" sz="2800"/>
          </a:p>
          <a:p>
            <a:pPr eaLnBrk="1" hangingPunct="1">
              <a:lnSpc>
                <a:spcPct val="100000"/>
              </a:lnSpc>
              <a:spcBef>
                <a:spcPct val="0"/>
              </a:spcBef>
            </a:pPr>
            <a:endParaRPr lang="en-US" altLang="en-US" sz="2800"/>
          </a:p>
          <a:p>
            <a:pPr eaLnBrk="1" hangingPunct="1">
              <a:lnSpc>
                <a:spcPct val="100000"/>
              </a:lnSpc>
              <a:spcBef>
                <a:spcPct val="0"/>
              </a:spcBef>
            </a:pPr>
            <a:r>
              <a:rPr lang="en-US" altLang="en-US" sz="2800"/>
              <a:t>Detergents do not have the same reaction with hard water so are effective cleaning agents when calcium and magnesium ions are present.</a:t>
            </a:r>
          </a:p>
        </p:txBody>
      </p:sp>
      <p:pic>
        <p:nvPicPr>
          <p:cNvPr id="6451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2438400"/>
            <a:ext cx="46720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90331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ctrTitle"/>
          </p:nvPr>
        </p:nvSpPr>
        <p:spPr>
          <a:xfrm>
            <a:off x="1676400" y="1981201"/>
            <a:ext cx="7772400" cy="860425"/>
          </a:xfrm>
        </p:spPr>
        <p:txBody>
          <a:bodyPr>
            <a:normAutofit fontScale="90000"/>
          </a:bodyPr>
          <a:lstStyle/>
          <a:p>
            <a:pPr eaLnBrk="1" hangingPunct="1"/>
            <a:r>
              <a:rPr lang="en-US" altLang="en-US" dirty="0">
                <a:cs typeface="Arial" panose="020B0604020202020204" pitchFamily="34" charset="0"/>
              </a:rPr>
              <a:t>Chapter 9: Synthesis reactions</a:t>
            </a:r>
          </a:p>
        </p:txBody>
      </p:sp>
      <p:sp>
        <p:nvSpPr>
          <p:cNvPr id="66563" name="TextBox 1"/>
          <p:cNvSpPr txBox="1">
            <a:spLocks noChangeArrowheads="1"/>
          </p:cNvSpPr>
          <p:nvPr/>
        </p:nvSpPr>
        <p:spPr bwMode="auto">
          <a:xfrm>
            <a:off x="1676400" y="3352800"/>
            <a:ext cx="495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000" b="1" dirty="0">
                <a:solidFill>
                  <a:srgbClr val="FF0000"/>
                </a:solidFill>
                <a:cs typeface="Arial" panose="020B0604020202020204" pitchFamily="34" charset="0"/>
              </a:rPr>
              <a:t>Fuels</a:t>
            </a:r>
            <a:endParaRPr lang="en-AU" altLang="en-US" b="1" dirty="0">
              <a:solidFill>
                <a:srgbClr val="FF0000"/>
              </a:solidFill>
            </a:endParaRPr>
          </a:p>
        </p:txBody>
      </p:sp>
    </p:spTree>
    <p:extLst>
      <p:ext uri="{BB962C8B-B14F-4D97-AF65-F5344CB8AC3E}">
        <p14:creationId xmlns:p14="http://schemas.microsoft.com/office/powerpoint/2010/main" val="144097080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Introduction</a:t>
            </a:r>
          </a:p>
        </p:txBody>
      </p:sp>
      <p:sp>
        <p:nvSpPr>
          <p:cNvPr id="68611" name="TextBox 1"/>
          <p:cNvSpPr txBox="1">
            <a:spLocks noChangeArrowheads="1"/>
          </p:cNvSpPr>
          <p:nvPr/>
        </p:nvSpPr>
        <p:spPr bwMode="auto">
          <a:xfrm>
            <a:off x="1752600" y="1143001"/>
            <a:ext cx="83058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solidFill>
                  <a:srgbClr val="FF0000"/>
                </a:solidFill>
              </a:rPr>
              <a:t>Fuels</a:t>
            </a:r>
            <a:r>
              <a:rPr lang="en-US" altLang="en-US" sz="2800"/>
              <a:t> are organic compounds containing mostly carbon and hydrogen. When combusted they produce large amounts of energy, along with carbon dioxide and water as the primary products.</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Crude oil is in short supply, and the percentages of desired fuels, such as petrol, are not high enough to meet the demand.</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New fuels are being synthesised to meet this demand and hopefully go some way to replacing fossil fuels.</a:t>
            </a:r>
          </a:p>
        </p:txBody>
      </p:sp>
    </p:spTree>
    <p:extLst>
      <p:ext uri="{BB962C8B-B14F-4D97-AF65-F5344CB8AC3E}">
        <p14:creationId xmlns:p14="http://schemas.microsoft.com/office/powerpoint/2010/main" val="337428538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Choosing reactants</a:t>
            </a:r>
          </a:p>
        </p:txBody>
      </p:sp>
      <p:sp>
        <p:nvSpPr>
          <p:cNvPr id="11267" name="TextBox 1"/>
          <p:cNvSpPr txBox="1">
            <a:spLocks noChangeArrowheads="1"/>
          </p:cNvSpPr>
          <p:nvPr/>
        </p:nvSpPr>
        <p:spPr bwMode="auto">
          <a:xfrm>
            <a:off x="1752600" y="1143001"/>
            <a:ext cx="56388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Many chemicals are produced using </a:t>
            </a:r>
            <a:r>
              <a:rPr lang="en-US" altLang="en-US" sz="2800">
                <a:solidFill>
                  <a:srgbClr val="FF0000"/>
                </a:solidFill>
              </a:rPr>
              <a:t>retrosynthetic analysis </a:t>
            </a:r>
            <a:r>
              <a:rPr lang="en-US" altLang="en-US" sz="2800"/>
              <a:t>where the product is identified and chemists work backwards to choose the necessary reactants.</a:t>
            </a:r>
          </a:p>
          <a:p>
            <a:pPr eaLnBrk="1" hangingPunct="1">
              <a:lnSpc>
                <a:spcPct val="100000"/>
              </a:lnSpc>
              <a:spcBef>
                <a:spcPct val="0"/>
              </a:spcBef>
            </a:pPr>
            <a:endParaRPr lang="en-US" altLang="en-US" sz="2800" dirty="0"/>
          </a:p>
          <a:p>
            <a:pPr eaLnBrk="1" hangingPunct="1">
              <a:lnSpc>
                <a:spcPct val="100000"/>
              </a:lnSpc>
              <a:spcBef>
                <a:spcPct val="0"/>
              </a:spcBef>
            </a:pPr>
            <a:r>
              <a:rPr lang="en-US" altLang="en-US" sz="2800" dirty="0"/>
              <a:t>To </a:t>
            </a:r>
            <a:r>
              <a:rPr lang="en-US" altLang="en-US" sz="2800" dirty="0" err="1"/>
              <a:t>synthesise</a:t>
            </a:r>
            <a:r>
              <a:rPr lang="en-US" altLang="en-US" sz="2800" dirty="0"/>
              <a:t> organic compounds, the product structure is identified then carbons are removed, or the compound is simplified until appropriate reactants are reached.</a:t>
            </a:r>
          </a:p>
        </p:txBody>
      </p:sp>
      <p:pic>
        <p:nvPicPr>
          <p:cNvPr id="1126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946276"/>
            <a:ext cx="2901950"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593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Biofuels</a:t>
            </a:r>
          </a:p>
        </p:txBody>
      </p:sp>
      <p:sp>
        <p:nvSpPr>
          <p:cNvPr id="70659" name="TextBox 1"/>
          <p:cNvSpPr txBox="1">
            <a:spLocks noChangeArrowheads="1"/>
          </p:cNvSpPr>
          <p:nvPr/>
        </p:nvSpPr>
        <p:spPr bwMode="auto">
          <a:xfrm>
            <a:off x="332509" y="1143001"/>
            <a:ext cx="6425747"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dirty="0"/>
              <a:t>A </a:t>
            </a:r>
            <a:r>
              <a:rPr lang="en-US" altLang="en-US" sz="2800" dirty="0">
                <a:solidFill>
                  <a:srgbClr val="FF0000"/>
                </a:solidFill>
              </a:rPr>
              <a:t>biofuel</a:t>
            </a:r>
            <a:r>
              <a:rPr lang="en-US" altLang="en-US" sz="2800" dirty="0"/>
              <a:t> is produced from crops such as corn and wheat, rather than fossil fuels.</a:t>
            </a:r>
          </a:p>
          <a:p>
            <a:pPr eaLnBrk="1" hangingPunct="1">
              <a:lnSpc>
                <a:spcPct val="100000"/>
              </a:lnSpc>
              <a:spcBef>
                <a:spcPct val="0"/>
              </a:spcBef>
            </a:pPr>
            <a:endParaRPr lang="en-US" altLang="en-US" sz="2800" dirty="0"/>
          </a:p>
          <a:p>
            <a:pPr eaLnBrk="1" hangingPunct="1">
              <a:lnSpc>
                <a:spcPct val="100000"/>
              </a:lnSpc>
              <a:spcBef>
                <a:spcPct val="0"/>
              </a:spcBef>
            </a:pPr>
            <a:r>
              <a:rPr lang="en-US" altLang="en-US" sz="2800" dirty="0"/>
              <a:t>Biofuels are renewable because the crops can be continuously produced.</a:t>
            </a:r>
          </a:p>
          <a:p>
            <a:pPr eaLnBrk="1" hangingPunct="1">
              <a:lnSpc>
                <a:spcPct val="100000"/>
              </a:lnSpc>
              <a:spcBef>
                <a:spcPct val="0"/>
              </a:spcBef>
            </a:pPr>
            <a:endParaRPr lang="en-US" altLang="en-US" sz="2800" dirty="0"/>
          </a:p>
          <a:p>
            <a:pPr eaLnBrk="1" hangingPunct="1">
              <a:lnSpc>
                <a:spcPct val="100000"/>
              </a:lnSpc>
              <a:spcBef>
                <a:spcPct val="0"/>
              </a:spcBef>
            </a:pPr>
            <a:r>
              <a:rPr lang="en-US" altLang="en-US" sz="2800" dirty="0"/>
              <a:t>In Australia, ethanol and biodiesel are the two most common biofuels.</a:t>
            </a:r>
          </a:p>
        </p:txBody>
      </p:sp>
      <p:sp>
        <p:nvSpPr>
          <p:cNvPr id="2" name="Rectangle 1"/>
          <p:cNvSpPr/>
          <p:nvPr/>
        </p:nvSpPr>
        <p:spPr>
          <a:xfrm>
            <a:off x="2161308" y="5113319"/>
            <a:ext cx="9239003" cy="1200329"/>
          </a:xfrm>
          <a:prstGeom prst="rect">
            <a:avLst/>
          </a:prstGeom>
        </p:spPr>
        <p:txBody>
          <a:bodyPr wrap="square">
            <a:spAutoFit/>
          </a:bodyPr>
          <a:lstStyle/>
          <a:p>
            <a:r>
              <a:rPr lang="en-AU" dirty="0"/>
              <a:t>Biofuels are liquid fuels that have been derived from other materials such as waste plant and animal matter.</a:t>
            </a:r>
          </a:p>
          <a:p>
            <a:r>
              <a:rPr lang="en-AU" dirty="0"/>
              <a:t>The two main types of biofuels currently in production in Australia are bioethanol and biodiesel. Bioethanol is used as a replacement for petrol and biodiesel is used as a replacement for diesel.</a:t>
            </a:r>
          </a:p>
        </p:txBody>
      </p:sp>
      <p:pic>
        <p:nvPicPr>
          <p:cNvPr id="1026" name="Picture 2" descr="http://charterstowersplusmore.com.au/wp-content/uploads/2015/04/biofu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8256" y="413718"/>
            <a:ext cx="4953000" cy="3448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00023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err="1">
                <a:solidFill>
                  <a:srgbClr val="FF0000"/>
                </a:solidFill>
                <a:cs typeface="Arial" panose="020B0604020202020204" pitchFamily="34" charset="0"/>
              </a:rPr>
              <a:t>Biofuels</a:t>
            </a:r>
            <a:r>
              <a:rPr lang="en-US" altLang="en-US" sz="2800" b="1" dirty="0">
                <a:solidFill>
                  <a:srgbClr val="FF0000"/>
                </a:solidFill>
                <a:cs typeface="Arial" panose="020B0604020202020204" pitchFamily="34" charset="0"/>
              </a:rPr>
              <a:t> – ethanol synthesis: fermentation</a:t>
            </a:r>
          </a:p>
        </p:txBody>
      </p:sp>
      <p:sp>
        <p:nvSpPr>
          <p:cNvPr id="72707" name="TextBox 1"/>
          <p:cNvSpPr txBox="1">
            <a:spLocks noChangeArrowheads="1"/>
          </p:cNvSpPr>
          <p:nvPr/>
        </p:nvSpPr>
        <p:spPr bwMode="auto">
          <a:xfrm>
            <a:off x="249382" y="1143000"/>
            <a:ext cx="8110847"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dirty="0"/>
              <a:t>Fermentation of simple sugars produces ethanol for use as a fuel.</a:t>
            </a:r>
          </a:p>
          <a:p>
            <a:pPr eaLnBrk="1" hangingPunct="1">
              <a:lnSpc>
                <a:spcPct val="100000"/>
              </a:lnSpc>
              <a:spcBef>
                <a:spcPct val="0"/>
              </a:spcBef>
            </a:pPr>
            <a:endParaRPr lang="en-US" altLang="en-US" sz="2800" dirty="0"/>
          </a:p>
          <a:p>
            <a:pPr eaLnBrk="1" hangingPunct="1">
              <a:lnSpc>
                <a:spcPct val="100000"/>
              </a:lnSpc>
              <a:spcBef>
                <a:spcPct val="0"/>
              </a:spcBef>
            </a:pPr>
            <a:r>
              <a:rPr lang="en-US" altLang="en-US" sz="2800" dirty="0"/>
              <a:t>Simple sugars are sourced from grains or fruits. Yeast is added to the mixture to provide the enzymes that convert glucose to ethanol:</a:t>
            </a:r>
          </a:p>
          <a:p>
            <a:pPr eaLnBrk="1" hangingPunct="1">
              <a:lnSpc>
                <a:spcPct val="100000"/>
              </a:lnSpc>
              <a:spcBef>
                <a:spcPct val="0"/>
              </a:spcBef>
            </a:pPr>
            <a:endParaRPr lang="en-US" altLang="en-US" sz="2800" dirty="0"/>
          </a:p>
          <a:p>
            <a:pPr eaLnBrk="1" hangingPunct="1">
              <a:lnSpc>
                <a:spcPct val="100000"/>
              </a:lnSpc>
              <a:spcBef>
                <a:spcPct val="0"/>
              </a:spcBef>
            </a:pPr>
            <a:endParaRPr lang="en-US" altLang="en-US" sz="2800" dirty="0"/>
          </a:p>
          <a:p>
            <a:pPr eaLnBrk="1" hangingPunct="1">
              <a:lnSpc>
                <a:spcPct val="100000"/>
              </a:lnSpc>
              <a:spcBef>
                <a:spcPct val="0"/>
              </a:spcBef>
            </a:pPr>
            <a:r>
              <a:rPr lang="en-US" altLang="en-US" sz="2800" dirty="0"/>
              <a:t>The process is anaerobic (no oxygen) and kept at a mild/warm temperature to provide optimum fermentation conditions.</a:t>
            </a:r>
          </a:p>
        </p:txBody>
      </p:sp>
      <p:pic>
        <p:nvPicPr>
          <p:cNvPr id="727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1" y="3962400"/>
            <a:ext cx="56499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blog.beeriety.com/wp-content/uploads/ferment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213756"/>
            <a:ext cx="3485778" cy="1171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48577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365125"/>
            <a:ext cx="4095124" cy="1760558"/>
          </a:xfrm>
        </p:spPr>
        <p:txBody>
          <a:bodyPr>
            <a:normAutofit fontScale="90000"/>
          </a:bodyPr>
          <a:lstStyle/>
          <a:p>
            <a:r>
              <a:rPr lang="en-AU" dirty="0"/>
              <a:t>Bioethanol- specific conditions</a:t>
            </a:r>
          </a:p>
        </p:txBody>
      </p:sp>
      <p:sp>
        <p:nvSpPr>
          <p:cNvPr id="3" name="Content Placeholder 2"/>
          <p:cNvSpPr>
            <a:spLocks noGrp="1"/>
          </p:cNvSpPr>
          <p:nvPr>
            <p:ph idx="1"/>
          </p:nvPr>
        </p:nvSpPr>
        <p:spPr>
          <a:xfrm>
            <a:off x="296883" y="3930732"/>
            <a:ext cx="4370120" cy="2222480"/>
          </a:xfrm>
        </p:spPr>
        <p:txBody>
          <a:bodyPr>
            <a:normAutofit fontScale="92500" lnSpcReduction="10000"/>
          </a:bodyPr>
          <a:lstStyle/>
          <a:p>
            <a:r>
              <a:rPr lang="en-AU" dirty="0"/>
              <a:t>If molasses is used-</a:t>
            </a:r>
          </a:p>
          <a:p>
            <a:pPr>
              <a:buFont typeface="Wingdings" panose="05000000000000000000" pitchFamily="2" charset="2"/>
              <a:buChar char="Ø"/>
            </a:pPr>
            <a:r>
              <a:rPr lang="en-AU" dirty="0"/>
              <a:t>Temp- 25-37</a:t>
            </a:r>
            <a:r>
              <a:rPr lang="en-AU" baseline="30000" dirty="0"/>
              <a:t>0 </a:t>
            </a:r>
            <a:r>
              <a:rPr lang="en-AU" dirty="0"/>
              <a:t>C</a:t>
            </a:r>
          </a:p>
          <a:p>
            <a:pPr>
              <a:buFont typeface="Wingdings" panose="05000000000000000000" pitchFamily="2" charset="2"/>
              <a:buChar char="Ø"/>
            </a:pPr>
            <a:r>
              <a:rPr lang="en-AU" dirty="0"/>
              <a:t>pH- 3-5</a:t>
            </a:r>
          </a:p>
          <a:p>
            <a:r>
              <a:rPr lang="en-AU" dirty="0"/>
              <a:t>Step 1. hydrolysis of sucrose.</a:t>
            </a:r>
          </a:p>
          <a:p>
            <a:r>
              <a:rPr lang="en-AU" dirty="0"/>
              <a:t>Step2 fermentation</a:t>
            </a:r>
          </a:p>
          <a:p>
            <a:pPr marL="0" indent="0">
              <a:buNone/>
            </a:pPr>
            <a:endParaRPr lang="en-AU" dirty="0"/>
          </a:p>
          <a:p>
            <a:endParaRPr lang="en-AU" dirty="0"/>
          </a:p>
        </p:txBody>
      </p:sp>
      <p:pic>
        <p:nvPicPr>
          <p:cNvPr id="6146" name="Picture 2" descr="http://image.slidesharecdn.com/mine-131130084109-phpapp02/95/bioethanol-ppt-11-638.jpg?cb=14030668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003" y="724395"/>
            <a:ext cx="7206506" cy="565265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2.bp.blogspot.com/-WqEqG3Ghp0I/VDPHu1XLL9I/AAAAAAAAAQ8/E-mpw04JQ50/s1600/molasses-in-a-bow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792" y="1926814"/>
            <a:ext cx="2010595" cy="149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244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264" y="365126"/>
            <a:ext cx="10807536" cy="418646"/>
          </a:xfrm>
        </p:spPr>
        <p:txBody>
          <a:bodyPr>
            <a:normAutofit fontScale="90000"/>
          </a:bodyPr>
          <a:lstStyle/>
          <a:p>
            <a:r>
              <a:rPr lang="en-AU" dirty="0"/>
              <a:t>Bioethanol from starch</a:t>
            </a:r>
          </a:p>
        </p:txBody>
      </p:sp>
      <p:sp>
        <p:nvSpPr>
          <p:cNvPr id="3" name="Content Placeholder 2"/>
          <p:cNvSpPr>
            <a:spLocks noGrp="1"/>
          </p:cNvSpPr>
          <p:nvPr>
            <p:ph idx="1"/>
          </p:nvPr>
        </p:nvSpPr>
        <p:spPr>
          <a:xfrm>
            <a:off x="748144" y="795647"/>
            <a:ext cx="10605655" cy="5381316"/>
          </a:xfrm>
        </p:spPr>
        <p:txBody>
          <a:bodyPr/>
          <a:lstStyle/>
          <a:p>
            <a:r>
              <a:rPr lang="en-AU" dirty="0"/>
              <a:t>Starch is carbohydrate and is an important source of ethanol. Generally potato, rice, maize or barley are used as source of starch. Use of potato for starch is very common.</a:t>
            </a:r>
          </a:p>
          <a:p>
            <a:r>
              <a:rPr lang="en-AU" dirty="0"/>
              <a:t>The crushed potato is steamed at 140OC to 150OC under pressure to prepare starch solution known as MASH.</a:t>
            </a:r>
          </a:p>
          <a:p>
            <a:r>
              <a:rPr lang="en-AU" dirty="0"/>
              <a:t>Before hydrolysis, starch is first undergo germination at 10OC to 13OC for few days. This germinated starch is called MALT.</a:t>
            </a:r>
          </a:p>
          <a:p>
            <a:r>
              <a:rPr lang="en-AU" dirty="0"/>
              <a:t>Starch is hydrolysed to maltose by an enzyme known as diastase.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9522" y="4213461"/>
            <a:ext cx="5854535" cy="81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64" y="4619501"/>
            <a:ext cx="4251603" cy="1341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841" y="5164357"/>
            <a:ext cx="5343896" cy="1594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49272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Summary</a:t>
            </a:r>
          </a:p>
        </p:txBody>
      </p:sp>
      <p:sp>
        <p:nvSpPr>
          <p:cNvPr id="3" name="Content Placeholder 2"/>
          <p:cNvSpPr>
            <a:spLocks noGrp="1"/>
          </p:cNvSpPr>
          <p:nvPr>
            <p:ph idx="1"/>
          </p:nvPr>
        </p:nvSpPr>
        <p:spPr/>
        <p:txBody>
          <a:bodyPr/>
          <a:lstStyle/>
          <a:p>
            <a:endParaRPr lang="en-AU" dirty="0"/>
          </a:p>
        </p:txBody>
      </p:sp>
      <p:pic>
        <p:nvPicPr>
          <p:cNvPr id="1026" name="Picture 2" descr="http://www.intechopen.com/source/html/44376/media/image2_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17" y="1932378"/>
            <a:ext cx="10290912" cy="3884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405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Obtaining pure bio ethanol</a:t>
            </a:r>
          </a:p>
        </p:txBody>
      </p:sp>
      <p:sp>
        <p:nvSpPr>
          <p:cNvPr id="3" name="Content Placeholder 2"/>
          <p:cNvSpPr>
            <a:spLocks noGrp="1"/>
          </p:cNvSpPr>
          <p:nvPr>
            <p:ph idx="1"/>
          </p:nvPr>
        </p:nvSpPr>
        <p:spPr/>
        <p:txBody>
          <a:bodyPr>
            <a:normAutofit/>
          </a:bodyPr>
          <a:lstStyle/>
          <a:p>
            <a:r>
              <a:rPr lang="en-AU" dirty="0"/>
              <a:t>The alcohol produced by fermentation is </a:t>
            </a:r>
            <a:r>
              <a:rPr lang="en-AU"/>
              <a:t>an aqueous </a:t>
            </a:r>
            <a:r>
              <a:rPr lang="en-AU" dirty="0"/>
              <a:t>solution with a maximum concentration of 15%, This is increased to 95% by distillation.</a:t>
            </a:r>
          </a:p>
          <a:p>
            <a:r>
              <a:rPr lang="en-AU" dirty="0"/>
              <a:t>The final step is to pass the distilled alcohol through a molecular sieve.</a:t>
            </a:r>
          </a:p>
          <a:p>
            <a:r>
              <a:rPr lang="en-AU" dirty="0"/>
              <a:t>The alcohol is passed through the beds of zeolite. The zeolite sieve separates the smaller water molecules from the larger alcohol molecules and allows for the collection of relatively pure alcohol. </a:t>
            </a:r>
          </a:p>
          <a:p>
            <a:r>
              <a:rPr lang="en-AU" dirty="0"/>
              <a:t>This ethanol is then added to petrol.</a:t>
            </a:r>
          </a:p>
          <a:p>
            <a:endParaRPr lang="en-AU" dirty="0"/>
          </a:p>
        </p:txBody>
      </p:sp>
    </p:spTree>
    <p:extLst>
      <p:ext uri="{BB962C8B-B14F-4D97-AF65-F5344CB8AC3E}">
        <p14:creationId xmlns:p14="http://schemas.microsoft.com/office/powerpoint/2010/main" val="22660945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err="1">
                <a:solidFill>
                  <a:srgbClr val="FF0000"/>
                </a:solidFill>
                <a:cs typeface="Arial" panose="020B0604020202020204" pitchFamily="34" charset="0"/>
              </a:rPr>
              <a:t>Biofuels</a:t>
            </a:r>
            <a:r>
              <a:rPr lang="en-US" altLang="en-US" sz="2800" b="1" dirty="0">
                <a:solidFill>
                  <a:srgbClr val="FF0000"/>
                </a:solidFill>
                <a:cs typeface="Arial" panose="020B0604020202020204" pitchFamily="34" charset="0"/>
              </a:rPr>
              <a:t> – ethanol synthesis: using </a:t>
            </a:r>
            <a:r>
              <a:rPr lang="en-US" altLang="en-US" sz="2800" b="1" dirty="0" err="1">
                <a:solidFill>
                  <a:srgbClr val="FF0000"/>
                </a:solidFill>
                <a:cs typeface="Arial" panose="020B0604020202020204" pitchFamily="34" charset="0"/>
              </a:rPr>
              <a:t>ethene</a:t>
            </a:r>
            <a:endParaRPr lang="en-US" altLang="en-US" sz="2800" b="1" dirty="0">
              <a:solidFill>
                <a:srgbClr val="FF0000"/>
              </a:solidFill>
              <a:cs typeface="Arial" panose="020B0604020202020204" pitchFamily="34" charset="0"/>
            </a:endParaRPr>
          </a:p>
        </p:txBody>
      </p:sp>
      <p:sp>
        <p:nvSpPr>
          <p:cNvPr id="74755" name="TextBox 1"/>
          <p:cNvSpPr txBox="1">
            <a:spLocks noChangeArrowheads="1"/>
          </p:cNvSpPr>
          <p:nvPr/>
        </p:nvSpPr>
        <p:spPr bwMode="auto">
          <a:xfrm>
            <a:off x="1752600" y="1143000"/>
            <a:ext cx="8305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dirty="0"/>
              <a:t>Industrially, steam is added to </a:t>
            </a:r>
            <a:r>
              <a:rPr lang="en-US" altLang="en-US" sz="2800" dirty="0" err="1"/>
              <a:t>ethene</a:t>
            </a:r>
            <a:r>
              <a:rPr lang="en-US" altLang="en-US" sz="2800" dirty="0"/>
              <a:t> (ethylene) to produce ethanol in an exothermic reaction:</a:t>
            </a:r>
          </a:p>
          <a:p>
            <a:pPr eaLnBrk="1" hangingPunct="1">
              <a:lnSpc>
                <a:spcPct val="100000"/>
              </a:lnSpc>
              <a:spcBef>
                <a:spcPct val="0"/>
              </a:spcBef>
            </a:pPr>
            <a:endParaRPr lang="en-US" altLang="en-US" sz="2800" dirty="0"/>
          </a:p>
          <a:p>
            <a:pPr eaLnBrk="1" hangingPunct="1">
              <a:lnSpc>
                <a:spcPct val="100000"/>
              </a:lnSpc>
              <a:spcBef>
                <a:spcPct val="0"/>
              </a:spcBef>
            </a:pPr>
            <a:endParaRPr lang="en-US" altLang="en-US" sz="2800" dirty="0"/>
          </a:p>
          <a:p>
            <a:pPr eaLnBrk="1" hangingPunct="1">
              <a:lnSpc>
                <a:spcPct val="100000"/>
              </a:lnSpc>
              <a:spcBef>
                <a:spcPct val="0"/>
              </a:spcBef>
            </a:pPr>
            <a:endParaRPr lang="en-US" altLang="en-US" sz="2800" dirty="0"/>
          </a:p>
          <a:p>
            <a:pPr eaLnBrk="1" hangingPunct="1">
              <a:lnSpc>
                <a:spcPct val="100000"/>
              </a:lnSpc>
              <a:spcBef>
                <a:spcPct val="0"/>
              </a:spcBef>
            </a:pPr>
            <a:r>
              <a:rPr lang="en-US" altLang="en-US" sz="2800" dirty="0"/>
              <a:t>As the reaction is exothermic, the reaction is </a:t>
            </a:r>
            <a:r>
              <a:rPr lang="en-US" altLang="en-US" sz="2800" dirty="0" err="1"/>
              <a:t>favoured</a:t>
            </a:r>
            <a:r>
              <a:rPr lang="en-US" altLang="en-US" sz="2800" dirty="0"/>
              <a:t> by low temperatures </a:t>
            </a:r>
            <a:r>
              <a:rPr lang="en-US" altLang="en-US" sz="2800"/>
              <a:t>300</a:t>
            </a:r>
            <a:r>
              <a:rPr lang="en-US" altLang="en-US" sz="2800" baseline="30000"/>
              <a:t>o</a:t>
            </a:r>
            <a:r>
              <a:rPr lang="en-US" altLang="en-US" sz="2800"/>
              <a:t> C </a:t>
            </a:r>
            <a:r>
              <a:rPr lang="en-US" altLang="en-US" sz="2800" dirty="0"/>
              <a:t>but this slows the reaction rate. Moderate temperatures are used.</a:t>
            </a:r>
          </a:p>
          <a:p>
            <a:pPr eaLnBrk="1" hangingPunct="1">
              <a:lnSpc>
                <a:spcPct val="100000"/>
              </a:lnSpc>
              <a:spcBef>
                <a:spcPct val="0"/>
              </a:spcBef>
            </a:pPr>
            <a:endParaRPr lang="en-US" altLang="en-US" sz="2800" dirty="0"/>
          </a:p>
          <a:p>
            <a:pPr eaLnBrk="1" hangingPunct="1">
              <a:lnSpc>
                <a:spcPct val="100000"/>
              </a:lnSpc>
              <a:spcBef>
                <a:spcPct val="0"/>
              </a:spcBef>
            </a:pPr>
            <a:r>
              <a:rPr lang="en-US" altLang="en-US" sz="2800" dirty="0"/>
              <a:t>High pressures and a phosphoric acid catalyst are used to increase both yield and reaction rate.</a:t>
            </a:r>
          </a:p>
        </p:txBody>
      </p:sp>
      <p:pic>
        <p:nvPicPr>
          <p:cNvPr id="747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1" y="2209800"/>
            <a:ext cx="71739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70582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881" y="130630"/>
            <a:ext cx="11151919" cy="688768"/>
          </a:xfrm>
        </p:spPr>
        <p:txBody>
          <a:bodyPr>
            <a:normAutofit fontScale="90000"/>
          </a:bodyPr>
          <a:lstStyle/>
          <a:p>
            <a:r>
              <a:rPr lang="en-AU" b="1" dirty="0"/>
              <a:t>Factors affecting ethanol yield</a:t>
            </a:r>
          </a:p>
        </p:txBody>
      </p:sp>
      <p:sp>
        <p:nvSpPr>
          <p:cNvPr id="3" name="Content Placeholder 2"/>
          <p:cNvSpPr>
            <a:spLocks noGrp="1"/>
          </p:cNvSpPr>
          <p:nvPr>
            <p:ph idx="1"/>
          </p:nvPr>
        </p:nvSpPr>
        <p:spPr/>
        <p:txBody>
          <a:bodyPr/>
          <a:lstStyle/>
          <a:p>
            <a:r>
              <a:rPr lang="en-AU" dirty="0"/>
              <a:t>Cheap and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415" y="913620"/>
            <a:ext cx="10324624" cy="1336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886" y="2443417"/>
            <a:ext cx="10808021" cy="1817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344" y="4379248"/>
            <a:ext cx="7861925" cy="2349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6086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Catalytic Cracking</a:t>
            </a:r>
          </a:p>
        </p:txBody>
      </p:sp>
      <p:sp>
        <p:nvSpPr>
          <p:cNvPr id="3" name="Content Placeholder 2"/>
          <p:cNvSpPr>
            <a:spLocks noGrp="1"/>
          </p:cNvSpPr>
          <p:nvPr>
            <p:ph idx="1"/>
          </p:nvPr>
        </p:nvSpPr>
        <p:spPr>
          <a:xfrm>
            <a:off x="510639" y="1825625"/>
            <a:ext cx="4453247" cy="4351338"/>
          </a:xfrm>
        </p:spPr>
        <p:txBody>
          <a:bodyPr/>
          <a:lstStyle/>
          <a:p>
            <a:r>
              <a:rPr lang="en-AU" dirty="0"/>
              <a:t>Cracking is the breakdown of a large alkane into smaller, more useful alkanes and alkenes.</a:t>
            </a:r>
          </a:p>
          <a:p>
            <a:r>
              <a:rPr lang="en-AU" dirty="0" err="1"/>
              <a:t>Ethene</a:t>
            </a:r>
            <a:r>
              <a:rPr lang="en-AU" dirty="0"/>
              <a:t> produced in this way can be used to synthesise alcohol commercially.</a:t>
            </a:r>
          </a:p>
        </p:txBody>
      </p:sp>
      <p:pic>
        <p:nvPicPr>
          <p:cNvPr id="1026" name="Picture 2" descr="http://image.slidesharecdn.com/cracking-151114162534-lva1-app6891/95/cracking-7-638.jpg?cb=14475183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5098" y="1792246"/>
            <a:ext cx="6076950" cy="456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7764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Biodiesel</a:t>
            </a:r>
          </a:p>
        </p:txBody>
      </p:sp>
      <p:sp>
        <p:nvSpPr>
          <p:cNvPr id="76803" name="TextBox 1"/>
          <p:cNvSpPr txBox="1">
            <a:spLocks noChangeArrowheads="1"/>
          </p:cNvSpPr>
          <p:nvPr/>
        </p:nvSpPr>
        <p:spPr bwMode="auto">
          <a:xfrm>
            <a:off x="1752600" y="1143001"/>
            <a:ext cx="8305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Fatty acids from plant materials such as corn and peanuts can be used to synthesise biodiesel.</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Diesel is a hydrocarbon with chain length around 8–21 carbons. </a:t>
            </a:r>
            <a:r>
              <a:rPr lang="en-US" altLang="en-US" sz="2800">
                <a:solidFill>
                  <a:srgbClr val="FF0000"/>
                </a:solidFill>
              </a:rPr>
              <a:t>Biodiesel</a:t>
            </a:r>
            <a:r>
              <a:rPr lang="en-US" altLang="en-US" sz="2800"/>
              <a:t> has a modified structure with an ester group due to its source being a trigylceride.</a:t>
            </a:r>
          </a:p>
        </p:txBody>
      </p:sp>
    </p:spTree>
    <p:extLst>
      <p:ext uri="{BB962C8B-B14F-4D97-AF65-F5344CB8AC3E}">
        <p14:creationId xmlns:p14="http://schemas.microsoft.com/office/powerpoint/2010/main" val="302067924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600200" y="220639"/>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Choosing a pathway</a:t>
            </a:r>
          </a:p>
        </p:txBody>
      </p:sp>
      <p:sp>
        <p:nvSpPr>
          <p:cNvPr id="24578" name="TextBox 1"/>
          <p:cNvSpPr txBox="1">
            <a:spLocks noChangeArrowheads="1"/>
          </p:cNvSpPr>
          <p:nvPr/>
        </p:nvSpPr>
        <p:spPr bwMode="auto">
          <a:xfrm>
            <a:off x="1752600" y="1143000"/>
            <a:ext cx="8305800" cy="4400550"/>
          </a:xfrm>
          <a:prstGeom prst="rect">
            <a:avLst/>
          </a:prstGeom>
          <a:noFill/>
          <a:ln>
            <a:noFill/>
          </a:ln>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defRPr/>
            </a:pPr>
            <a:r>
              <a:rPr lang="en-US" altLang="en-US" sz="2800" dirty="0"/>
              <a:t>Most chemical reactions involve a number of steps. Deciding on these steps involves considering a range of factors:</a:t>
            </a:r>
          </a:p>
          <a:p>
            <a:pPr eaLnBrk="1" hangingPunct="1">
              <a:lnSpc>
                <a:spcPct val="100000"/>
              </a:lnSpc>
              <a:spcBef>
                <a:spcPct val="0"/>
              </a:spcBef>
              <a:defRPr/>
            </a:pPr>
            <a:endParaRPr lang="en-US" altLang="en-US" sz="2800" dirty="0"/>
          </a:p>
          <a:p>
            <a:pPr indent="539750">
              <a:lnSpc>
                <a:spcPct val="100000"/>
              </a:lnSpc>
              <a:spcBef>
                <a:spcPct val="0"/>
              </a:spcBef>
              <a:buFontTx/>
              <a:buChar char="•"/>
              <a:defRPr/>
            </a:pPr>
            <a:r>
              <a:rPr lang="en-US" altLang="en-US" sz="2800" dirty="0"/>
              <a:t>Availability and cost of reactants</a:t>
            </a:r>
          </a:p>
          <a:p>
            <a:pPr indent="539750">
              <a:lnSpc>
                <a:spcPct val="100000"/>
              </a:lnSpc>
              <a:spcBef>
                <a:spcPct val="0"/>
              </a:spcBef>
              <a:buFontTx/>
              <a:buChar char="•"/>
              <a:tabLst>
                <a:tab pos="539750" algn="l"/>
              </a:tabLst>
              <a:defRPr/>
            </a:pPr>
            <a:r>
              <a:rPr lang="en-US" altLang="en-US" sz="2800" dirty="0"/>
              <a:t>Conditions required, such as temperature and 	pressure</a:t>
            </a:r>
          </a:p>
          <a:p>
            <a:pPr indent="539750">
              <a:lnSpc>
                <a:spcPct val="100000"/>
              </a:lnSpc>
              <a:spcBef>
                <a:spcPct val="0"/>
              </a:spcBef>
              <a:buFontTx/>
              <a:buChar char="•"/>
              <a:defRPr/>
            </a:pPr>
            <a:r>
              <a:rPr lang="en-US" altLang="en-US" sz="2800" dirty="0"/>
              <a:t>Other chemicals required, including catalysts</a:t>
            </a:r>
          </a:p>
          <a:p>
            <a:pPr indent="539750">
              <a:lnSpc>
                <a:spcPct val="100000"/>
              </a:lnSpc>
              <a:spcBef>
                <a:spcPct val="0"/>
              </a:spcBef>
              <a:buFontTx/>
              <a:buChar char="•"/>
              <a:tabLst>
                <a:tab pos="539750" algn="l"/>
              </a:tabLst>
              <a:defRPr/>
            </a:pPr>
            <a:r>
              <a:rPr lang="en-US" altLang="en-US" sz="2800" dirty="0"/>
              <a:t>Side reactions that may occur, producing 	unwanted products</a:t>
            </a:r>
          </a:p>
        </p:txBody>
      </p:sp>
    </p:spTree>
    <p:extLst>
      <p:ext uri="{BB962C8B-B14F-4D97-AF65-F5344CB8AC3E}">
        <p14:creationId xmlns:p14="http://schemas.microsoft.com/office/powerpoint/2010/main" val="1820914512"/>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843148" y="1460665"/>
            <a:ext cx="10510652" cy="4716298"/>
          </a:xfrm>
        </p:spPr>
        <p:txBody>
          <a:bodyPr/>
          <a:lstStyle/>
          <a:p>
            <a:r>
              <a:rPr lang="en-AU" dirty="0"/>
              <a:t>In organic chemistry, </a:t>
            </a:r>
            <a:r>
              <a:rPr lang="en-AU" b="1" dirty="0"/>
              <a:t>transesterification</a:t>
            </a:r>
            <a:r>
              <a:rPr lang="en-AU" dirty="0"/>
              <a:t> is the process of exchanging the organic group R″ of an ester with the organic group R′ of an alcohol. These reactions are often </a:t>
            </a:r>
            <a:r>
              <a:rPr lang="en-AU" dirty="0" err="1"/>
              <a:t>catalyzed</a:t>
            </a:r>
            <a:r>
              <a:rPr lang="en-AU" dirty="0"/>
              <a:t> by the addition of an acid or base catalyst. </a:t>
            </a:r>
          </a:p>
          <a:p>
            <a:r>
              <a:rPr lang="en-AU" dirty="0"/>
              <a:t>The reaction can also be accomplished with the help of enzymes particularly lipases</a:t>
            </a:r>
          </a:p>
          <a:p>
            <a:r>
              <a:rPr lang="en-AU" dirty="0"/>
              <a:t>.</a:t>
            </a:r>
          </a:p>
        </p:txBody>
      </p:sp>
      <p:pic>
        <p:nvPicPr>
          <p:cNvPr id="2050" name="Picture 2" descr="https://upload.wikimedia.org/wikipedia/commons/thumb/7/77/Transesterification.png/500px-Transesterific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696" y="4488873"/>
            <a:ext cx="7321187" cy="1508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6058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Biodiesel – </a:t>
            </a:r>
            <a:r>
              <a:rPr lang="en-US" altLang="en-US" sz="2800" b="1" dirty="0" err="1">
                <a:solidFill>
                  <a:srgbClr val="FF0000"/>
                </a:solidFill>
                <a:cs typeface="Arial" panose="020B0604020202020204" pitchFamily="34" charset="0"/>
              </a:rPr>
              <a:t>transesterification</a:t>
            </a:r>
            <a:endParaRPr lang="en-US" altLang="en-US" sz="2800" b="1" dirty="0">
              <a:solidFill>
                <a:srgbClr val="FF0000"/>
              </a:solidFill>
              <a:cs typeface="Arial" panose="020B0604020202020204" pitchFamily="34" charset="0"/>
            </a:endParaRPr>
          </a:p>
        </p:txBody>
      </p:sp>
      <p:sp>
        <p:nvSpPr>
          <p:cNvPr id="78851" name="TextBox 1"/>
          <p:cNvSpPr txBox="1">
            <a:spLocks noChangeArrowheads="1"/>
          </p:cNvSpPr>
          <p:nvPr/>
        </p:nvSpPr>
        <p:spPr bwMode="auto">
          <a:xfrm>
            <a:off x="1752600" y="1143000"/>
            <a:ext cx="8305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dirty="0"/>
              <a:t>A process called </a:t>
            </a:r>
            <a:r>
              <a:rPr lang="en-US" altLang="en-US" sz="2800" dirty="0">
                <a:solidFill>
                  <a:srgbClr val="FF0000"/>
                </a:solidFill>
              </a:rPr>
              <a:t>transesterification</a:t>
            </a:r>
            <a:r>
              <a:rPr lang="en-US" altLang="en-US" sz="2800" dirty="0"/>
              <a:t> is used to create almost all biodiesel.</a:t>
            </a:r>
          </a:p>
          <a:p>
            <a:pPr eaLnBrk="1" hangingPunct="1">
              <a:lnSpc>
                <a:spcPct val="100000"/>
              </a:lnSpc>
              <a:spcBef>
                <a:spcPct val="0"/>
              </a:spcBef>
            </a:pPr>
            <a:endParaRPr lang="en-US" altLang="en-US" sz="2800" dirty="0"/>
          </a:p>
          <a:p>
            <a:pPr eaLnBrk="1" hangingPunct="1">
              <a:lnSpc>
                <a:spcPct val="100000"/>
              </a:lnSpc>
              <a:spcBef>
                <a:spcPct val="0"/>
              </a:spcBef>
            </a:pPr>
            <a:endParaRPr lang="en-US" altLang="en-US" sz="2800" dirty="0"/>
          </a:p>
          <a:p>
            <a:pPr eaLnBrk="1" hangingPunct="1">
              <a:lnSpc>
                <a:spcPct val="100000"/>
              </a:lnSpc>
              <a:spcBef>
                <a:spcPct val="0"/>
              </a:spcBef>
            </a:pPr>
            <a:r>
              <a:rPr lang="en-US" altLang="en-US" sz="2800" dirty="0"/>
              <a:t>Base-</a:t>
            </a:r>
            <a:r>
              <a:rPr lang="en-US" altLang="en-US" sz="2800" dirty="0" err="1"/>
              <a:t>catalysed</a:t>
            </a:r>
            <a:r>
              <a:rPr lang="en-US" altLang="en-US" sz="2800" dirty="0"/>
              <a:t> transesterification uses low temperatures and pressures and has a 98% yield of product.</a:t>
            </a:r>
          </a:p>
          <a:p>
            <a:pPr eaLnBrk="1" hangingPunct="1">
              <a:lnSpc>
                <a:spcPct val="100000"/>
              </a:lnSpc>
              <a:spcBef>
                <a:spcPct val="0"/>
              </a:spcBef>
            </a:pPr>
            <a:endParaRPr lang="en-US" altLang="en-US" sz="2800" dirty="0"/>
          </a:p>
          <a:p>
            <a:pPr eaLnBrk="1" hangingPunct="1">
              <a:lnSpc>
                <a:spcPct val="100000"/>
              </a:lnSpc>
              <a:spcBef>
                <a:spcPct val="0"/>
              </a:spcBef>
            </a:pPr>
            <a:r>
              <a:rPr lang="en-US" altLang="en-US" sz="2800" dirty="0"/>
              <a:t>Reaction of a triglyceride with an alcohol forms an ester and glycerol. The ester formed is the biodiesel.</a:t>
            </a:r>
          </a:p>
        </p:txBody>
      </p:sp>
    </p:spTree>
    <p:extLst>
      <p:ext uri="{BB962C8B-B14F-4D97-AF65-F5344CB8AC3E}">
        <p14:creationId xmlns:p14="http://schemas.microsoft.com/office/powerpoint/2010/main" val="152406792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Biodiesel – </a:t>
            </a:r>
            <a:r>
              <a:rPr lang="en-US" altLang="en-US" sz="2800" b="1" dirty="0" err="1">
                <a:solidFill>
                  <a:srgbClr val="FF0000"/>
                </a:solidFill>
                <a:cs typeface="Arial" panose="020B0604020202020204" pitchFamily="34" charset="0"/>
              </a:rPr>
              <a:t>transesterification</a:t>
            </a:r>
            <a:endParaRPr lang="en-US" altLang="en-US" sz="2800" b="1" dirty="0">
              <a:solidFill>
                <a:srgbClr val="FF0000"/>
              </a:solidFill>
              <a:cs typeface="Arial" panose="020B0604020202020204" pitchFamily="34" charset="0"/>
            </a:endParaRPr>
          </a:p>
        </p:txBody>
      </p:sp>
      <p:sp>
        <p:nvSpPr>
          <p:cNvPr id="80899" name="TextBox 1"/>
          <p:cNvSpPr txBox="1">
            <a:spLocks noChangeArrowheads="1"/>
          </p:cNvSpPr>
          <p:nvPr/>
        </p:nvSpPr>
        <p:spPr bwMode="auto">
          <a:xfrm>
            <a:off x="1752600" y="1143000"/>
            <a:ext cx="8305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A catalyst is used in the process, often a strong alkali such as sodium hydroxide.</a:t>
            </a:r>
          </a:p>
        </p:txBody>
      </p:sp>
      <p:pic>
        <p:nvPicPr>
          <p:cNvPr id="8090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2362200"/>
            <a:ext cx="74390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3348957"/>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40" y="365125"/>
            <a:ext cx="10795660" cy="869909"/>
          </a:xfrm>
        </p:spPr>
        <p:txBody>
          <a:bodyPr/>
          <a:lstStyle/>
          <a:p>
            <a:r>
              <a:rPr lang="en-AU" dirty="0"/>
              <a:t>Bio diesel </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738437" y="2310606"/>
            <a:ext cx="6715125"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0385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Terminology</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56303" y="1825625"/>
            <a:ext cx="5679394"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697" y="3995614"/>
            <a:ext cx="6943725"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622" y="1285875"/>
            <a:ext cx="80676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4278" y="221859"/>
            <a:ext cx="4742090" cy="1529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53781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Factors affecting production yield</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38200" y="2159592"/>
            <a:ext cx="10515600" cy="3683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35092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Biodiesel – </a:t>
            </a:r>
            <a:r>
              <a:rPr lang="en-US" altLang="en-US" sz="2800" b="1" dirty="0" err="1">
                <a:solidFill>
                  <a:srgbClr val="FF0000"/>
                </a:solidFill>
                <a:cs typeface="Arial" panose="020B0604020202020204" pitchFamily="34" charset="0"/>
              </a:rPr>
              <a:t>transesterification</a:t>
            </a:r>
            <a:endParaRPr lang="en-US" altLang="en-US" sz="2800" b="1" dirty="0">
              <a:solidFill>
                <a:srgbClr val="FF0000"/>
              </a:solidFill>
              <a:cs typeface="Arial" panose="020B0604020202020204" pitchFamily="34" charset="0"/>
            </a:endParaRPr>
          </a:p>
        </p:txBody>
      </p:sp>
      <p:sp>
        <p:nvSpPr>
          <p:cNvPr id="82947" name="TextBox 1"/>
          <p:cNvSpPr txBox="1">
            <a:spLocks noChangeArrowheads="1"/>
          </p:cNvSpPr>
          <p:nvPr/>
        </p:nvSpPr>
        <p:spPr bwMode="auto">
          <a:xfrm>
            <a:off x="1752600" y="1143001"/>
            <a:ext cx="8305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The different density liquids are separated by gravity and the ester is purified.</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This process requires high temperatures and has a side product (soap) that lowers the yield.</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Purification of the glycerol is also expensive.</a:t>
            </a:r>
          </a:p>
        </p:txBody>
      </p:sp>
    </p:spTree>
    <p:extLst>
      <p:ext uri="{BB962C8B-B14F-4D97-AF65-F5344CB8AC3E}">
        <p14:creationId xmlns:p14="http://schemas.microsoft.com/office/powerpoint/2010/main" val="2634926420"/>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Biodiesel – use of a catalyst</a:t>
            </a:r>
          </a:p>
        </p:txBody>
      </p:sp>
      <p:sp>
        <p:nvSpPr>
          <p:cNvPr id="84995" name="TextBox 1"/>
          <p:cNvSpPr txBox="1">
            <a:spLocks noChangeArrowheads="1"/>
          </p:cNvSpPr>
          <p:nvPr/>
        </p:nvSpPr>
        <p:spPr bwMode="auto">
          <a:xfrm>
            <a:off x="1752600" y="1143001"/>
            <a:ext cx="8305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dirty="0">
                <a:solidFill>
                  <a:srgbClr val="FF0000"/>
                </a:solidFill>
              </a:rPr>
              <a:t>Lipases</a:t>
            </a:r>
            <a:r>
              <a:rPr lang="en-US" altLang="en-US" sz="2800" dirty="0"/>
              <a:t> are biological enzymes that break down fats in the body. They can also be used to </a:t>
            </a:r>
            <a:r>
              <a:rPr lang="en-US" altLang="en-US" sz="2800" dirty="0" err="1"/>
              <a:t>catalyse</a:t>
            </a:r>
            <a:r>
              <a:rPr lang="en-US" altLang="en-US" sz="2800" dirty="0"/>
              <a:t> the production of biodiesel in industry.</a:t>
            </a:r>
          </a:p>
          <a:p>
            <a:pPr eaLnBrk="1" hangingPunct="1">
              <a:lnSpc>
                <a:spcPct val="100000"/>
              </a:lnSpc>
              <a:spcBef>
                <a:spcPct val="0"/>
              </a:spcBef>
            </a:pPr>
            <a:endParaRPr lang="en-US" altLang="en-US" sz="2800" dirty="0"/>
          </a:p>
          <a:p>
            <a:pPr eaLnBrk="1" hangingPunct="1">
              <a:lnSpc>
                <a:spcPct val="100000"/>
              </a:lnSpc>
              <a:spcBef>
                <a:spcPct val="0"/>
              </a:spcBef>
            </a:pPr>
            <a:r>
              <a:rPr lang="en-US" altLang="en-US" sz="2800"/>
              <a:t>Use of lipases reduces the production of soap, increasing the yield, but the enzymes are expensive.</a:t>
            </a:r>
          </a:p>
        </p:txBody>
      </p:sp>
    </p:spTree>
    <p:extLst>
      <p:ext uri="{BB962C8B-B14F-4D97-AF65-F5344CB8AC3E}">
        <p14:creationId xmlns:p14="http://schemas.microsoft.com/office/powerpoint/2010/main" val="112466789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Advantages of using Lipase</a:t>
            </a:r>
          </a:p>
        </p:txBody>
      </p:sp>
      <p:sp>
        <p:nvSpPr>
          <p:cNvPr id="3" name="Content Placeholder 2"/>
          <p:cNvSpPr>
            <a:spLocks noGrp="1"/>
          </p:cNvSpPr>
          <p:nvPr>
            <p:ph idx="1"/>
          </p:nvPr>
        </p:nvSpPr>
        <p:spPr/>
        <p:txBody>
          <a:bodyPr/>
          <a:lstStyle/>
          <a:p>
            <a:r>
              <a:rPr lang="en-AU" dirty="0"/>
              <a:t>Ability to operate at milder temp and </a:t>
            </a:r>
            <a:r>
              <a:rPr lang="en-AU" dirty="0" err="1"/>
              <a:t>pH.</a:t>
            </a:r>
            <a:endParaRPr lang="en-AU" dirty="0"/>
          </a:p>
          <a:p>
            <a:r>
              <a:rPr lang="en-AU" dirty="0"/>
              <a:t>They do not cause any side reaction so no soap formation during the reaction.</a:t>
            </a:r>
          </a:p>
          <a:p>
            <a:r>
              <a:rPr lang="en-AU" dirty="0"/>
              <a:t>They simplify product purification so no environmental problems of water disposal and water treatment.</a:t>
            </a:r>
          </a:p>
          <a:p>
            <a:r>
              <a:rPr lang="en-AU" dirty="0"/>
              <a:t>Use less energy</a:t>
            </a:r>
          </a:p>
          <a:p>
            <a:r>
              <a:rPr lang="en-AU" dirty="0"/>
              <a:t>Products need </a:t>
            </a:r>
            <a:r>
              <a:rPr lang="en-AU"/>
              <a:t>less purification.</a:t>
            </a:r>
            <a:endParaRPr lang="en-AU" dirty="0"/>
          </a:p>
        </p:txBody>
      </p:sp>
    </p:spTree>
    <p:extLst>
      <p:ext uri="{BB962C8B-B14F-4D97-AF65-F5344CB8AC3E}">
        <p14:creationId xmlns:p14="http://schemas.microsoft.com/office/powerpoint/2010/main" val="33758505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Disadvantages of Lipase catalysed transesterification</a:t>
            </a:r>
          </a:p>
        </p:txBody>
      </p:sp>
      <p:sp>
        <p:nvSpPr>
          <p:cNvPr id="3" name="Content Placeholder 2"/>
          <p:cNvSpPr>
            <a:spLocks noGrp="1"/>
          </p:cNvSpPr>
          <p:nvPr>
            <p:ph idx="1"/>
          </p:nvPr>
        </p:nvSpPr>
        <p:spPr/>
        <p:txBody>
          <a:bodyPr>
            <a:normAutofit/>
          </a:bodyPr>
          <a:lstStyle/>
          <a:p>
            <a:r>
              <a:rPr lang="en-AU" dirty="0"/>
              <a:t>Slower acting, so high catalytic concentration is needed.</a:t>
            </a:r>
          </a:p>
          <a:p>
            <a:r>
              <a:rPr lang="en-AU" dirty="0"/>
              <a:t>Quite expensive impacts the competitive economics of using lipase over traditional </a:t>
            </a:r>
            <a:r>
              <a:rPr lang="en-AU" dirty="0" err="1"/>
              <a:t>NaOH</a:t>
            </a:r>
            <a:r>
              <a:rPr lang="en-AU" dirty="0"/>
              <a:t>, KOH</a:t>
            </a:r>
          </a:p>
          <a:p>
            <a:r>
              <a:rPr lang="en-AU" dirty="0"/>
              <a:t>Recovery of lipase from reaction mixture is difficult, so fresh must be used of each batch. This increases the cost .</a:t>
            </a:r>
          </a:p>
          <a:p>
            <a:r>
              <a:rPr lang="en-AU" dirty="0"/>
              <a:t>If lipase is used in higher cons </a:t>
            </a:r>
            <a:r>
              <a:rPr lang="en-AU" dirty="0" err="1"/>
              <a:t>og</a:t>
            </a:r>
            <a:r>
              <a:rPr lang="en-AU" dirty="0"/>
              <a:t> methanol and glycerol, they inhibit and prevents its functioning.</a:t>
            </a:r>
          </a:p>
          <a:p>
            <a:r>
              <a:rPr lang="en-AU" dirty="0"/>
              <a:t>However this method has many potential advantages and encompasses the rules of stainability and green chemistry.</a:t>
            </a:r>
          </a:p>
          <a:p>
            <a:endParaRPr lang="en-AU" dirty="0"/>
          </a:p>
          <a:p>
            <a:endParaRPr lang="en-AU" dirty="0"/>
          </a:p>
          <a:p>
            <a:endParaRPr lang="en-AU" dirty="0"/>
          </a:p>
        </p:txBody>
      </p:sp>
    </p:spTree>
    <p:extLst>
      <p:ext uri="{BB962C8B-B14F-4D97-AF65-F5344CB8AC3E}">
        <p14:creationId xmlns:p14="http://schemas.microsoft.com/office/powerpoint/2010/main" val="2348108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Choosing a pathway</a:t>
            </a:r>
          </a:p>
        </p:txBody>
      </p:sp>
      <p:sp>
        <p:nvSpPr>
          <p:cNvPr id="15363" name="TextBox 1"/>
          <p:cNvSpPr txBox="1">
            <a:spLocks noChangeArrowheads="1"/>
          </p:cNvSpPr>
          <p:nvPr/>
        </p:nvSpPr>
        <p:spPr bwMode="auto">
          <a:xfrm>
            <a:off x="1752600" y="1143001"/>
            <a:ext cx="8305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For each step in the reaction the reactants, products and conditions must be controlled.</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Products formed in one step and used in the next step are called intermediates.</a:t>
            </a:r>
          </a:p>
        </p:txBody>
      </p:sp>
      <p:pic>
        <p:nvPicPr>
          <p:cNvPr id="1536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797300"/>
            <a:ext cx="38862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1"/>
          <p:cNvSpPr txBox="1">
            <a:spLocks noChangeArrowheads="1"/>
          </p:cNvSpPr>
          <p:nvPr/>
        </p:nvSpPr>
        <p:spPr bwMode="auto">
          <a:xfrm>
            <a:off x="1828800" y="3657601"/>
            <a:ext cx="4648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An energy profile diagram for the formation of D from A is shown.</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B and C are intermediates.</a:t>
            </a:r>
          </a:p>
        </p:txBody>
      </p:sp>
    </p:spTree>
    <p:extLst>
      <p:ext uri="{BB962C8B-B14F-4D97-AF65-F5344CB8AC3E}">
        <p14:creationId xmlns:p14="http://schemas.microsoft.com/office/powerpoint/2010/main" val="2508138165"/>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ctrTitle"/>
          </p:nvPr>
        </p:nvSpPr>
        <p:spPr>
          <a:xfrm>
            <a:off x="1676400" y="1981201"/>
            <a:ext cx="7772400" cy="860425"/>
          </a:xfrm>
        </p:spPr>
        <p:txBody>
          <a:bodyPr>
            <a:normAutofit fontScale="90000"/>
          </a:bodyPr>
          <a:lstStyle/>
          <a:p>
            <a:pPr eaLnBrk="1" hangingPunct="1"/>
            <a:r>
              <a:rPr lang="en-US" altLang="en-US">
                <a:cs typeface="Arial" panose="020B0604020202020204" pitchFamily="34" charset="0"/>
              </a:rPr>
              <a:t>Chapter 9: Synthesis reactions</a:t>
            </a:r>
          </a:p>
        </p:txBody>
      </p:sp>
      <p:sp>
        <p:nvSpPr>
          <p:cNvPr id="87043" name="TextBox 1"/>
          <p:cNvSpPr txBox="1">
            <a:spLocks noChangeArrowheads="1"/>
          </p:cNvSpPr>
          <p:nvPr/>
        </p:nvSpPr>
        <p:spPr bwMode="auto">
          <a:xfrm>
            <a:off x="1752600" y="3429001"/>
            <a:ext cx="48768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000" b="1" dirty="0">
                <a:solidFill>
                  <a:srgbClr val="FF0000"/>
                </a:solidFill>
                <a:cs typeface="Arial" panose="020B0604020202020204" pitchFamily="34" charset="0"/>
              </a:rPr>
              <a:t>Green chemistry</a:t>
            </a:r>
          </a:p>
          <a:p>
            <a:endParaRPr lang="en-AU" altLang="en-US" dirty="0"/>
          </a:p>
        </p:txBody>
      </p:sp>
    </p:spTree>
    <p:extLst>
      <p:ext uri="{BB962C8B-B14F-4D97-AF65-F5344CB8AC3E}">
        <p14:creationId xmlns:p14="http://schemas.microsoft.com/office/powerpoint/2010/main" val="206698337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Introduction</a:t>
            </a:r>
          </a:p>
        </p:txBody>
      </p:sp>
      <p:sp>
        <p:nvSpPr>
          <p:cNvPr id="89091" name="TextBox 1"/>
          <p:cNvSpPr txBox="1">
            <a:spLocks noChangeArrowheads="1"/>
          </p:cNvSpPr>
          <p:nvPr/>
        </p:nvSpPr>
        <p:spPr bwMode="auto">
          <a:xfrm>
            <a:off x="1752600" y="1143000"/>
            <a:ext cx="8305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Many chemical reactions use hazardous or toxic chemicals that can have health and environmental impacts. </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Green chemistry aims to reduce the use and production of these chemicals.</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Industrial processes are designed and reviewed to ensure harmful products are not produced or used in the process as much as possible.</a:t>
            </a:r>
          </a:p>
        </p:txBody>
      </p:sp>
    </p:spTree>
    <p:extLst>
      <p:ext uri="{BB962C8B-B14F-4D97-AF65-F5344CB8AC3E}">
        <p14:creationId xmlns:p14="http://schemas.microsoft.com/office/powerpoint/2010/main" val="3176946416"/>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Pollution </a:t>
            </a:r>
            <a:r>
              <a:rPr lang="en-US" altLang="en-US" sz="2800" b="1" dirty="0" err="1">
                <a:solidFill>
                  <a:srgbClr val="FF0000"/>
                </a:solidFill>
                <a:cs typeface="Arial" panose="020B0604020202020204" pitchFamily="34" charset="0"/>
              </a:rPr>
              <a:t>heirarchy</a:t>
            </a:r>
            <a:endParaRPr lang="en-US" altLang="en-US" sz="2800" b="1" dirty="0">
              <a:solidFill>
                <a:srgbClr val="FF0000"/>
              </a:solidFill>
              <a:cs typeface="Arial" panose="020B0604020202020204" pitchFamily="34" charset="0"/>
            </a:endParaRPr>
          </a:p>
        </p:txBody>
      </p:sp>
      <p:sp>
        <p:nvSpPr>
          <p:cNvPr id="91139" name="TextBox 1"/>
          <p:cNvSpPr txBox="1">
            <a:spLocks noChangeArrowheads="1"/>
          </p:cNvSpPr>
          <p:nvPr/>
        </p:nvSpPr>
        <p:spPr bwMode="auto">
          <a:xfrm>
            <a:off x="1752600" y="1143000"/>
            <a:ext cx="83058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The US Federal Pollution Prevention Act of 1990 set a hierarchy that was associated with pollution:</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1	Prevent pollution</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2	Treat chemicals to make them safe prior to 	disposal</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3	Dispose of untreated chemicals safely</a:t>
            </a:r>
          </a:p>
        </p:txBody>
      </p:sp>
    </p:spTree>
    <p:extLst>
      <p:ext uri="{BB962C8B-B14F-4D97-AF65-F5344CB8AC3E}">
        <p14:creationId xmlns:p14="http://schemas.microsoft.com/office/powerpoint/2010/main" val="3405545270"/>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Pollution hierarchy</a:t>
            </a:r>
          </a:p>
        </p:txBody>
      </p:sp>
      <p:sp>
        <p:nvSpPr>
          <p:cNvPr id="93187" name="TextBox 1"/>
          <p:cNvSpPr txBox="1">
            <a:spLocks noChangeArrowheads="1"/>
          </p:cNvSpPr>
          <p:nvPr/>
        </p:nvSpPr>
        <p:spPr bwMode="auto">
          <a:xfrm>
            <a:off x="1752600" y="1143001"/>
            <a:ext cx="8305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If this hierarchy is followed when designing reactions, it is possible to create processes that meet green chemistry guidelines.</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Green chemistry reduces the impact of chemistry on the environment by reducing or eliminating hazardous chemicals.</a:t>
            </a:r>
          </a:p>
        </p:txBody>
      </p:sp>
    </p:spTree>
    <p:extLst>
      <p:ext uri="{BB962C8B-B14F-4D97-AF65-F5344CB8AC3E}">
        <p14:creationId xmlns:p14="http://schemas.microsoft.com/office/powerpoint/2010/main" val="1206027975"/>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12 principles of green chemistry</a:t>
            </a:r>
          </a:p>
        </p:txBody>
      </p:sp>
      <p:sp>
        <p:nvSpPr>
          <p:cNvPr id="26626" name="TextBox 1"/>
          <p:cNvSpPr txBox="1">
            <a:spLocks noChangeArrowheads="1"/>
          </p:cNvSpPr>
          <p:nvPr/>
        </p:nvSpPr>
        <p:spPr bwMode="auto">
          <a:xfrm>
            <a:off x="1752600" y="1143000"/>
            <a:ext cx="8305800" cy="3970338"/>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tabLst>
                <a:tab pos="722313" algn="l"/>
              </a:tabLst>
              <a:defRPr/>
            </a:pPr>
            <a:r>
              <a:rPr lang="en-US" sz="2800" dirty="0"/>
              <a:t>1	Prevent waste so there is no waste at the end 	of the process.</a:t>
            </a:r>
          </a:p>
          <a:p>
            <a:pPr marL="514350" indent="-514350" eaLnBrk="1" hangingPunct="1">
              <a:buFontTx/>
              <a:buAutoNum type="arabicPeriod"/>
              <a:defRPr/>
            </a:pPr>
            <a:endParaRPr lang="en-US" sz="2800" dirty="0"/>
          </a:p>
          <a:p>
            <a:pPr eaLnBrk="1" hangingPunct="1">
              <a:tabLst>
                <a:tab pos="722313" algn="l"/>
              </a:tabLst>
              <a:defRPr/>
            </a:pPr>
            <a:r>
              <a:rPr lang="en-US" sz="2800" dirty="0"/>
              <a:t>2	</a:t>
            </a:r>
            <a:r>
              <a:rPr lang="en-US" sz="2800" dirty="0" err="1"/>
              <a:t>Maximise</a:t>
            </a:r>
            <a:r>
              <a:rPr lang="en-US" sz="2800" dirty="0"/>
              <a:t> </a:t>
            </a:r>
            <a:r>
              <a:rPr lang="en-US" sz="2800" dirty="0">
                <a:solidFill>
                  <a:srgbClr val="FF0000"/>
                </a:solidFill>
              </a:rPr>
              <a:t>atom economy</a:t>
            </a:r>
            <a:r>
              <a:rPr lang="en-US" sz="2800" dirty="0"/>
              <a:t>. This refers to the 	number of reactant atoms that are present in 	the final product. The more that are present, 	the less waste.</a:t>
            </a:r>
          </a:p>
          <a:p>
            <a:pPr eaLnBrk="1" hangingPunct="1">
              <a:defRPr/>
            </a:pPr>
            <a:endParaRPr lang="en-US" sz="2800" dirty="0"/>
          </a:p>
          <a:p>
            <a:pPr eaLnBrk="1" hangingPunct="1">
              <a:tabLst>
                <a:tab pos="722313" algn="l"/>
              </a:tabLst>
              <a:defRPr/>
            </a:pPr>
            <a:r>
              <a:rPr lang="en-US" sz="2800" dirty="0"/>
              <a:t>3	Design less hazardous chemical syntheses.</a:t>
            </a:r>
          </a:p>
        </p:txBody>
      </p:sp>
    </p:spTree>
    <p:extLst>
      <p:ext uri="{BB962C8B-B14F-4D97-AF65-F5344CB8AC3E}">
        <p14:creationId xmlns:p14="http://schemas.microsoft.com/office/powerpoint/2010/main" val="3033280371"/>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12 principles of green chemistry</a:t>
            </a:r>
          </a:p>
        </p:txBody>
      </p:sp>
      <p:sp>
        <p:nvSpPr>
          <p:cNvPr id="97283" name="TextBox 1"/>
          <p:cNvSpPr txBox="1">
            <a:spLocks noChangeArrowheads="1"/>
          </p:cNvSpPr>
          <p:nvPr/>
        </p:nvSpPr>
        <p:spPr bwMode="auto">
          <a:xfrm>
            <a:off x="1752600" y="1143000"/>
            <a:ext cx="8305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tabLst>
                <a:tab pos="722313" algn="l"/>
              </a:tabLst>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tabLst>
                <a:tab pos="722313" algn="l"/>
              </a:tabLst>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tabLst>
                <a:tab pos="722313" algn="l"/>
              </a:tabLst>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tabLst>
                <a:tab pos="722313" algn="l"/>
              </a:tabLst>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tabLst>
                <a:tab pos="722313" algn="l"/>
              </a:tabLst>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tabLst>
                <a:tab pos="722313" algn="l"/>
              </a:tabLs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tabLst>
                <a:tab pos="722313" algn="l"/>
              </a:tabLs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tabLst>
                <a:tab pos="722313" algn="l"/>
              </a:tabLs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tabLst>
                <a:tab pos="722313" algn="l"/>
              </a:tabLst>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4	Design safer chemicals and products.</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5	Use safer solvents and reaction conditions.</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6	Increase energy efficiency.</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7	Use renewable reactants.</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8	Avoid using chemical derivatives. They go 	through industrial processes so contribute to 	wastes and hazardous chemicals.</a:t>
            </a:r>
          </a:p>
        </p:txBody>
      </p:sp>
    </p:spTree>
    <p:extLst>
      <p:ext uri="{BB962C8B-B14F-4D97-AF65-F5344CB8AC3E}">
        <p14:creationId xmlns:p14="http://schemas.microsoft.com/office/powerpoint/2010/main" val="693835633"/>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12 principles of green chemistry</a:t>
            </a:r>
          </a:p>
        </p:txBody>
      </p:sp>
      <p:sp>
        <p:nvSpPr>
          <p:cNvPr id="99331" name="TextBox 1"/>
          <p:cNvSpPr txBox="1">
            <a:spLocks noChangeArrowheads="1"/>
          </p:cNvSpPr>
          <p:nvPr/>
        </p:nvSpPr>
        <p:spPr bwMode="auto">
          <a:xfrm>
            <a:off x="1752600" y="1143001"/>
            <a:ext cx="8305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tabLst>
                <a:tab pos="722313" algn="l"/>
              </a:tabLst>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tabLst>
                <a:tab pos="722313" algn="l"/>
              </a:tabLst>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tabLst>
                <a:tab pos="722313" algn="l"/>
              </a:tabLst>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tabLst>
                <a:tab pos="722313" algn="l"/>
              </a:tabLst>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tabLst>
                <a:tab pos="722313" algn="l"/>
              </a:tabLst>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tabLst>
                <a:tab pos="722313" algn="l"/>
              </a:tabLs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tabLst>
                <a:tab pos="722313" algn="l"/>
              </a:tabLs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tabLst>
                <a:tab pos="722313" algn="l"/>
              </a:tabLs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tabLst>
                <a:tab pos="722313" algn="l"/>
              </a:tabLst>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9	Use catalysts.</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10		Design chemicals that will degrade.</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11	Prevent pollution.</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12	Minimise the potential of chemical accidents.</a:t>
            </a:r>
          </a:p>
        </p:txBody>
      </p:sp>
    </p:spTree>
    <p:extLst>
      <p:ext uri="{BB962C8B-B14F-4D97-AF65-F5344CB8AC3E}">
        <p14:creationId xmlns:p14="http://schemas.microsoft.com/office/powerpoint/2010/main" val="2703019432"/>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Atom economy</a:t>
            </a:r>
          </a:p>
        </p:txBody>
      </p:sp>
      <p:sp>
        <p:nvSpPr>
          <p:cNvPr id="101379" name="TextBox 1"/>
          <p:cNvSpPr txBox="1">
            <a:spLocks noChangeArrowheads="1"/>
          </p:cNvSpPr>
          <p:nvPr/>
        </p:nvSpPr>
        <p:spPr bwMode="auto">
          <a:xfrm>
            <a:off x="1752600" y="1143000"/>
            <a:ext cx="8305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Atom economy refers to the mass of reactant atoms that end up in the product.</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It can be calculated by:</a:t>
            </a:r>
          </a:p>
          <a:p>
            <a:pPr eaLnBrk="1" hangingPunct="1">
              <a:lnSpc>
                <a:spcPct val="100000"/>
              </a:lnSpc>
              <a:spcBef>
                <a:spcPct val="0"/>
              </a:spcBef>
            </a:pPr>
            <a:endParaRPr lang="en-US" altLang="en-US" sz="2800"/>
          </a:p>
          <a:p>
            <a:pPr eaLnBrk="1" hangingPunct="1">
              <a:lnSpc>
                <a:spcPct val="100000"/>
              </a:lnSpc>
              <a:spcBef>
                <a:spcPct val="0"/>
              </a:spcBef>
            </a:pPr>
            <a:endParaRPr lang="en-US" altLang="en-US" sz="2800"/>
          </a:p>
          <a:p>
            <a:pPr eaLnBrk="1" hangingPunct="1">
              <a:lnSpc>
                <a:spcPct val="100000"/>
              </a:lnSpc>
              <a:spcBef>
                <a:spcPct val="0"/>
              </a:spcBef>
            </a:pPr>
            <a:endParaRPr lang="en-US" altLang="en-US" sz="2800"/>
          </a:p>
          <a:p>
            <a:pPr eaLnBrk="1" hangingPunct="1">
              <a:lnSpc>
                <a:spcPct val="100000"/>
              </a:lnSpc>
              <a:spcBef>
                <a:spcPct val="0"/>
              </a:spcBef>
            </a:pPr>
            <a:endParaRPr lang="en-US" altLang="en-US" sz="2800"/>
          </a:p>
          <a:p>
            <a:pPr eaLnBrk="1" hangingPunct="1">
              <a:lnSpc>
                <a:spcPct val="100000"/>
              </a:lnSpc>
              <a:spcBef>
                <a:spcPct val="0"/>
              </a:spcBef>
            </a:pPr>
            <a:r>
              <a:rPr lang="en-US" altLang="en-US" sz="2800"/>
              <a:t>The more atoms that end up in the final product, the less waste there is at the end of the process.</a:t>
            </a:r>
          </a:p>
        </p:txBody>
      </p:sp>
      <p:pic>
        <p:nvPicPr>
          <p:cNvPr id="10138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200400"/>
            <a:ext cx="74739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52153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Multistep process – the Contact Process</a:t>
            </a:r>
          </a:p>
        </p:txBody>
      </p:sp>
      <p:sp>
        <p:nvSpPr>
          <p:cNvPr id="17411" name="TextBox 1"/>
          <p:cNvSpPr txBox="1">
            <a:spLocks noChangeArrowheads="1"/>
          </p:cNvSpPr>
          <p:nvPr/>
        </p:nvSpPr>
        <p:spPr bwMode="auto">
          <a:xfrm>
            <a:off x="1752600" y="1143000"/>
            <a:ext cx="8305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An example of a multistep process is the production of sulfuric acid, called the contact process.</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All steps have been designed so that there is as little waste, side reactions or undesired products as possible. </a:t>
            </a:r>
          </a:p>
          <a:p>
            <a:pPr eaLnBrk="1" hangingPunct="1">
              <a:lnSpc>
                <a:spcPct val="100000"/>
              </a:lnSpc>
              <a:spcBef>
                <a:spcPct val="0"/>
              </a:spcBef>
            </a:pPr>
            <a:endParaRPr lang="en-US" altLang="en-US" sz="2800"/>
          </a:p>
          <a:p>
            <a:pPr eaLnBrk="1" hangingPunct="1">
              <a:lnSpc>
                <a:spcPct val="100000"/>
              </a:lnSpc>
              <a:spcBef>
                <a:spcPct val="0"/>
              </a:spcBef>
            </a:pPr>
            <a:r>
              <a:rPr lang="en-US" altLang="en-US" sz="2800"/>
              <a:t>All steps are as energy efficient as possible and use catalysts where possible to reduce energy use.</a:t>
            </a:r>
          </a:p>
        </p:txBody>
      </p:sp>
    </p:spTree>
    <p:extLst>
      <p:ext uri="{BB962C8B-B14F-4D97-AF65-F5344CB8AC3E}">
        <p14:creationId xmlns:p14="http://schemas.microsoft.com/office/powerpoint/2010/main" val="113396063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rgbClr val="FF0000"/>
                </a:solidFill>
                <a:cs typeface="Arial" panose="020B0604020202020204" pitchFamily="34" charset="0"/>
              </a:rPr>
              <a:t>Multistep process – production of ethyl ethanoate</a:t>
            </a:r>
          </a:p>
        </p:txBody>
      </p:sp>
      <p:sp>
        <p:nvSpPr>
          <p:cNvPr id="19459" name="TextBox 1"/>
          <p:cNvSpPr txBox="1">
            <a:spLocks noChangeArrowheads="1"/>
          </p:cNvSpPr>
          <p:nvPr/>
        </p:nvSpPr>
        <p:spPr bwMode="auto">
          <a:xfrm>
            <a:off x="1752600" y="1143000"/>
            <a:ext cx="8305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Ethene reacts with steam to form ethanol, then ethanol (an intermediate) reacts with acetic acid (ethanoic acid) to form ethyl ethanoate.</a:t>
            </a:r>
          </a:p>
          <a:p>
            <a:pPr eaLnBrk="1" hangingPunct="1">
              <a:lnSpc>
                <a:spcPct val="100000"/>
              </a:lnSpc>
              <a:spcBef>
                <a:spcPct val="0"/>
              </a:spcBef>
            </a:pPr>
            <a:endParaRPr lang="en-US" altLang="en-US" sz="2800"/>
          </a:p>
          <a:p>
            <a:pPr eaLnBrk="1" hangingPunct="1">
              <a:lnSpc>
                <a:spcPct val="100000"/>
              </a:lnSpc>
              <a:spcBef>
                <a:spcPct val="0"/>
              </a:spcBef>
            </a:pPr>
            <a:endParaRPr lang="en-US" altLang="en-US" sz="2800"/>
          </a:p>
          <a:p>
            <a:pPr eaLnBrk="1" hangingPunct="1">
              <a:lnSpc>
                <a:spcPct val="100000"/>
              </a:lnSpc>
              <a:spcBef>
                <a:spcPct val="0"/>
              </a:spcBef>
            </a:pPr>
            <a:endParaRPr lang="en-US" altLang="en-US" sz="2800"/>
          </a:p>
          <a:p>
            <a:pPr eaLnBrk="1" hangingPunct="1">
              <a:lnSpc>
                <a:spcPct val="100000"/>
              </a:lnSpc>
              <a:spcBef>
                <a:spcPct val="0"/>
              </a:spcBef>
            </a:pPr>
            <a:endParaRPr lang="en-US" altLang="en-US" sz="2800"/>
          </a:p>
          <a:p>
            <a:pPr eaLnBrk="1" hangingPunct="1">
              <a:lnSpc>
                <a:spcPct val="100000"/>
              </a:lnSpc>
              <a:spcBef>
                <a:spcPct val="0"/>
              </a:spcBef>
            </a:pPr>
            <a:r>
              <a:rPr lang="en-US" altLang="en-US" sz="2800"/>
              <a:t>Conditions and chemicals in this process have been carefully chosen to maximise the amount of product formed.</a:t>
            </a:r>
          </a:p>
        </p:txBody>
      </p:sp>
      <p:pic>
        <p:nvPicPr>
          <p:cNvPr id="1946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667000"/>
            <a:ext cx="54435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4188" y="3200400"/>
            <a:ext cx="89090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82442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676400" y="152400"/>
            <a:ext cx="8458200" cy="457200"/>
          </a:xfrm>
        </p:spPr>
        <p:txBody>
          <a:bodyPr>
            <a:normAutofit fontScale="90000"/>
          </a:bodyPr>
          <a:lstStyle/>
          <a:p>
            <a:pPr eaLnBrk="1" hangingPunct="1"/>
            <a:r>
              <a:rPr lang="en-US" altLang="en-US" sz="2800" b="1" dirty="0">
                <a:solidFill>
                  <a:schemeClr val="bg1"/>
                </a:solidFill>
                <a:cs typeface="Arial" panose="020B0604020202020204" pitchFamily="34" charset="0"/>
              </a:rPr>
              <a:t>Linear </a:t>
            </a:r>
            <a:r>
              <a:rPr lang="en-US" altLang="en-US" sz="2800" b="1" dirty="0">
                <a:solidFill>
                  <a:srgbClr val="FF0000"/>
                </a:solidFill>
                <a:cs typeface="Arial" panose="020B0604020202020204" pitchFamily="34" charset="0"/>
              </a:rPr>
              <a:t>pathways</a:t>
            </a:r>
          </a:p>
        </p:txBody>
      </p:sp>
      <p:sp>
        <p:nvSpPr>
          <p:cNvPr id="21507" name="TextBox 1"/>
          <p:cNvSpPr txBox="1">
            <a:spLocks noChangeArrowheads="1"/>
          </p:cNvSpPr>
          <p:nvPr/>
        </p:nvSpPr>
        <p:spPr bwMode="auto">
          <a:xfrm>
            <a:off x="1752600" y="1143001"/>
            <a:ext cx="8305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anose="05000000000000000000"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pPr>
            <a:r>
              <a:rPr lang="en-US" altLang="en-US" sz="2800"/>
              <a:t>When a product is formed by starting with product A, using that to form B, then using B to form C and so on, this is a </a:t>
            </a:r>
            <a:r>
              <a:rPr lang="en-US" altLang="en-US" sz="2800">
                <a:solidFill>
                  <a:srgbClr val="FF0000"/>
                </a:solidFill>
              </a:rPr>
              <a:t>linear pathway</a:t>
            </a:r>
            <a:r>
              <a:rPr lang="en-US" altLang="en-US" sz="2800"/>
              <a:t>.</a:t>
            </a:r>
          </a:p>
          <a:p>
            <a:pPr eaLnBrk="1" hangingPunct="1">
              <a:lnSpc>
                <a:spcPct val="100000"/>
              </a:lnSpc>
              <a:spcBef>
                <a:spcPct val="0"/>
              </a:spcBef>
            </a:pPr>
            <a:endParaRPr lang="en-US" altLang="en-US" sz="2800"/>
          </a:p>
          <a:p>
            <a:pPr eaLnBrk="1" hangingPunct="1">
              <a:lnSpc>
                <a:spcPct val="100000"/>
              </a:lnSpc>
              <a:spcBef>
                <a:spcPct val="0"/>
              </a:spcBef>
            </a:pPr>
            <a:endParaRPr lang="en-US" altLang="en-US" sz="2800"/>
          </a:p>
          <a:p>
            <a:pPr eaLnBrk="1" hangingPunct="1">
              <a:lnSpc>
                <a:spcPct val="100000"/>
              </a:lnSpc>
              <a:spcBef>
                <a:spcPct val="0"/>
              </a:spcBef>
            </a:pPr>
            <a:r>
              <a:rPr lang="en-US" altLang="en-US" sz="2800"/>
              <a:t>The contact process is an example of a linear process.</a:t>
            </a:r>
          </a:p>
        </p:txBody>
      </p:sp>
      <p:pic>
        <p:nvPicPr>
          <p:cNvPr id="215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590800"/>
            <a:ext cx="46497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1" y="4419600"/>
            <a:ext cx="78771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5105400"/>
            <a:ext cx="42497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150210"/>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C015BD81F1CE418334B826F405125E" ma:contentTypeVersion="4" ma:contentTypeDescription="Create a new document." ma:contentTypeScope="" ma:versionID="90d16b54f22df62ed4595385155a122c">
  <xsd:schema xmlns:xsd="http://www.w3.org/2001/XMLSchema" xmlns:xs="http://www.w3.org/2001/XMLSchema" xmlns:p="http://schemas.microsoft.com/office/2006/metadata/properties" xmlns:ns2="f4e63610-84e2-4b5b-8144-5f2f53461e8e" targetNamespace="http://schemas.microsoft.com/office/2006/metadata/properties" ma:root="true" ma:fieldsID="4053e063c9b6e5e2b03c09a94a5704f6" ns2:_="">
    <xsd:import namespace="f4e63610-84e2-4b5b-8144-5f2f53461e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e63610-84e2-4b5b-8144-5f2f53461e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A688CA6-81AF-4FEE-880F-D08BE5D341E3}"/>
</file>

<file path=customXml/itemProps2.xml><?xml version="1.0" encoding="utf-8"?>
<ds:datastoreItem xmlns:ds="http://schemas.openxmlformats.org/officeDocument/2006/customXml" ds:itemID="{18AFC3D0-DAAA-4576-B429-F696B39D712C}"/>
</file>

<file path=customXml/itemProps3.xml><?xml version="1.0" encoding="utf-8"?>
<ds:datastoreItem xmlns:ds="http://schemas.openxmlformats.org/officeDocument/2006/customXml" ds:itemID="{C68AC254-27A1-44FE-9BA5-3339BB2808CE}"/>
</file>

<file path=docProps/app.xml><?xml version="1.0" encoding="utf-8"?>
<Properties xmlns="http://schemas.openxmlformats.org/officeDocument/2006/extended-properties" xmlns:vt="http://schemas.openxmlformats.org/officeDocument/2006/docPropsVTypes">
  <Template/>
  <TotalTime>425</TotalTime>
  <Words>3631</Words>
  <Application>Microsoft Office PowerPoint</Application>
  <PresentationFormat>Widescreen</PresentationFormat>
  <Paragraphs>405</Paragraphs>
  <Slides>67</Slides>
  <Notes>48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Calibri</vt:lpstr>
      <vt:lpstr>Calibri Light</vt:lpstr>
      <vt:lpstr>Wingdings</vt:lpstr>
      <vt:lpstr>Office Theme</vt:lpstr>
      <vt:lpstr>Chapter : Synthesis reactions</vt:lpstr>
      <vt:lpstr>Introduction</vt:lpstr>
      <vt:lpstr>Uses of reactions</vt:lpstr>
      <vt:lpstr>Choosing reactants</vt:lpstr>
      <vt:lpstr>Choosing a pathway</vt:lpstr>
      <vt:lpstr>Choosing a pathway</vt:lpstr>
      <vt:lpstr>Multistep process – the Contact Process</vt:lpstr>
      <vt:lpstr>Multistep process – production of ethyl ethanoate</vt:lpstr>
      <vt:lpstr>Linear pathways</vt:lpstr>
      <vt:lpstr>Convergent pathways</vt:lpstr>
      <vt:lpstr>Convergent pathways</vt:lpstr>
      <vt:lpstr>Chapter 9: Synthesis reactions</vt:lpstr>
      <vt:lpstr>What is yield?</vt:lpstr>
      <vt:lpstr>Maximising yield</vt:lpstr>
      <vt:lpstr>Maximising yield</vt:lpstr>
      <vt:lpstr>The Haber process</vt:lpstr>
      <vt:lpstr>The Haber process – temperature </vt:lpstr>
      <vt:lpstr>The Haber process – pressure</vt:lpstr>
      <vt:lpstr>The Haber process – catalyst</vt:lpstr>
      <vt:lpstr>Contact process: sulfuric acid synthesis</vt:lpstr>
      <vt:lpstr>Synthesis of Sulfuric acid</vt:lpstr>
      <vt:lpstr>PowerPoint Presentation</vt:lpstr>
      <vt:lpstr>Explaining the conditions</vt:lpstr>
      <vt:lpstr>The temperature</vt:lpstr>
      <vt:lpstr>The pressure</vt:lpstr>
      <vt:lpstr>The catalyst </vt:lpstr>
      <vt:lpstr>Enzymes</vt:lpstr>
      <vt:lpstr>Calculating theoretical yield</vt:lpstr>
      <vt:lpstr>Calculating percentage yield</vt:lpstr>
      <vt:lpstr>Chapter 9: Synthesis reactions</vt:lpstr>
      <vt:lpstr>Structure</vt:lpstr>
      <vt:lpstr>How soaps are made- alkaline hydrolysis of a plant oil or animal fat.</vt:lpstr>
      <vt:lpstr>How soaps work</vt:lpstr>
      <vt:lpstr>How soaps work</vt:lpstr>
      <vt:lpstr>How soaps work</vt:lpstr>
      <vt:lpstr>Detergents</vt:lpstr>
      <vt:lpstr>Detergents</vt:lpstr>
      <vt:lpstr>Chapter 9: Synthesis reactions</vt:lpstr>
      <vt:lpstr>Introduction</vt:lpstr>
      <vt:lpstr>Biofuels</vt:lpstr>
      <vt:lpstr>Biofuels – ethanol synthesis: fermentation</vt:lpstr>
      <vt:lpstr>Bioethanol- specific conditions</vt:lpstr>
      <vt:lpstr>Bioethanol from starch</vt:lpstr>
      <vt:lpstr>Summary</vt:lpstr>
      <vt:lpstr>Obtaining pure bio ethanol</vt:lpstr>
      <vt:lpstr>Biofuels – ethanol synthesis: using ethene</vt:lpstr>
      <vt:lpstr>Factors affecting ethanol yield</vt:lpstr>
      <vt:lpstr>Catalytic Cracking</vt:lpstr>
      <vt:lpstr>Biodiesel</vt:lpstr>
      <vt:lpstr>PowerPoint Presentation</vt:lpstr>
      <vt:lpstr>Biodiesel – transesterification</vt:lpstr>
      <vt:lpstr>Biodiesel – transesterification</vt:lpstr>
      <vt:lpstr>Bio diesel </vt:lpstr>
      <vt:lpstr>Terminology</vt:lpstr>
      <vt:lpstr>Factors affecting production yield</vt:lpstr>
      <vt:lpstr>Biodiesel – transesterification</vt:lpstr>
      <vt:lpstr>Biodiesel – use of a catalyst</vt:lpstr>
      <vt:lpstr>Advantages of using Lipase</vt:lpstr>
      <vt:lpstr>Disadvantages of Lipase catalysed transesterification</vt:lpstr>
      <vt:lpstr>Chapter 9: Synthesis reactions</vt:lpstr>
      <vt:lpstr>Introduction</vt:lpstr>
      <vt:lpstr>Pollution heirarchy</vt:lpstr>
      <vt:lpstr>Pollution hierarchy</vt:lpstr>
      <vt:lpstr>12 principles of green chemistry</vt:lpstr>
      <vt:lpstr>12 principles of green chemistry</vt:lpstr>
      <vt:lpstr>12 principles of green chemistry</vt:lpstr>
      <vt:lpstr>Atom economy</vt:lpstr>
    </vt:vector>
  </TitlesOfParts>
  <Company>Curtin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9: Synthesis reactions</dc:title>
  <dc:creator>Account Activation - Prod</dc:creator>
  <cp:lastModifiedBy>Rahat Rizvi</cp:lastModifiedBy>
  <cp:revision>38</cp:revision>
  <dcterms:created xsi:type="dcterms:W3CDTF">2016-08-08T13:23:23Z</dcterms:created>
  <dcterms:modified xsi:type="dcterms:W3CDTF">2021-08-24T05:53:24Z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0x01010028C015BD81F1CE418334B826F405125E</vt:lpwstr>
  </property>
</Properties>
</file>